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66" r:id="rId4"/>
    <p:sldId id="267" r:id="rId5"/>
    <p:sldId id="278" r:id="rId6"/>
    <p:sldId id="268" r:id="rId7"/>
    <p:sldId id="275" r:id="rId8"/>
    <p:sldId id="269" r:id="rId9"/>
    <p:sldId id="277" r:id="rId10"/>
    <p:sldId id="276" r:id="rId11"/>
    <p:sldId id="271" r:id="rId12"/>
    <p:sldId id="272" r:id="rId13"/>
    <p:sldId id="273" r:id="rId14"/>
    <p:sldId id="265" r:id="rId1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94" autoAdjust="0"/>
  </p:normalViewPr>
  <p:slideViewPr>
    <p:cSldViewPr>
      <p:cViewPr varScale="1">
        <p:scale>
          <a:sx n="87" d="100"/>
          <a:sy n="87" d="100"/>
        </p:scale>
        <p:origin x="-75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40A6068-C393-4C4D-AC48-E85EEDE472BC}" type="datetimeFigureOut">
              <a:rPr lang="nl-NL" smtClean="0"/>
              <a:t>07-12-2018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geen (potentiële) belangenverstrengeling</a:t>
            </a:r>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E3356D-E169-460B-8E60-F429851B10A1}" type="slidenum">
              <a:rPr lang="nl-NL" smtClean="0"/>
              <a:t>‹#›</a:t>
            </a:fld>
            <a:endParaRPr lang="nl-NL"/>
          </a:p>
        </p:txBody>
      </p:sp>
    </p:spTree>
    <p:extLst>
      <p:ext uri="{BB962C8B-B14F-4D97-AF65-F5344CB8AC3E}">
        <p14:creationId xmlns:p14="http://schemas.microsoft.com/office/powerpoint/2010/main" val="73182700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34185-309D-4F83-937B-B45473E511AC}" type="datetimeFigureOut">
              <a:rPr lang="nl-NL" smtClean="0"/>
              <a:t>07-12-2018</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nl-NL" smtClean="0"/>
              <a:t>geen (potentiële) belangenverstrengeling</a:t>
            </a: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1A65FE-4B60-41D9-B725-08991159FD10}" type="slidenum">
              <a:rPr lang="nl-NL" smtClean="0"/>
              <a:t>‹#›</a:t>
            </a:fld>
            <a:endParaRPr lang="nl-NL"/>
          </a:p>
        </p:txBody>
      </p:sp>
    </p:spTree>
    <p:extLst>
      <p:ext uri="{BB962C8B-B14F-4D97-AF65-F5344CB8AC3E}">
        <p14:creationId xmlns:p14="http://schemas.microsoft.com/office/powerpoint/2010/main" val="153038688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61A65FE-4B60-41D9-B725-08991159FD10}" type="slidenum">
              <a:rPr lang="nl-NL" smtClean="0"/>
              <a:t>1</a:t>
            </a:fld>
            <a:endParaRPr lang="nl-NL"/>
          </a:p>
        </p:txBody>
      </p:sp>
      <p:sp>
        <p:nvSpPr>
          <p:cNvPr id="5" name="Tijdelijke aanduiding voor voettekst 4"/>
          <p:cNvSpPr>
            <a:spLocks noGrp="1"/>
          </p:cNvSpPr>
          <p:nvPr>
            <p:ph type="ftr" sz="quarter" idx="11"/>
          </p:nvPr>
        </p:nvSpPr>
        <p:spPr/>
        <p:txBody>
          <a:bodyPr/>
          <a:lstStyle/>
          <a:p>
            <a:r>
              <a:rPr lang="nl-NL" smtClean="0"/>
              <a:t>geen (potentiële) belangenverstrengeling</a:t>
            </a:r>
            <a:endParaRPr lang="nl-NL"/>
          </a:p>
        </p:txBody>
      </p:sp>
    </p:spTree>
    <p:extLst>
      <p:ext uri="{BB962C8B-B14F-4D97-AF65-F5344CB8AC3E}">
        <p14:creationId xmlns:p14="http://schemas.microsoft.com/office/powerpoint/2010/main" val="70694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Geef een korte omschrijving</a:t>
            </a:r>
            <a:r>
              <a:rPr lang="nl-NL" baseline="0" dirty="0" smtClean="0"/>
              <a:t> van het project</a:t>
            </a:r>
            <a:endParaRPr lang="nl-NL" dirty="0" smtClean="0"/>
          </a:p>
          <a:p>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3</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Laat hier alleen de </a:t>
            </a:r>
            <a:r>
              <a:rPr lang="nl-NL" baseline="0" dirty="0" err="1" smtClean="0"/>
              <a:t>deliverables</a:t>
            </a:r>
            <a:r>
              <a:rPr lang="nl-NL" baseline="0" dirty="0" smtClean="0"/>
              <a:t> staan waaraan het project daadwerkelijk heeft bijgedragen (zodat er één slide overblijft). Deze </a:t>
            </a:r>
            <a:r>
              <a:rPr lang="nl-NL" baseline="0" dirty="0" err="1" smtClean="0"/>
              <a:t>deliverables</a:t>
            </a:r>
            <a:r>
              <a:rPr lang="nl-NL" baseline="0" dirty="0" smtClean="0"/>
              <a:t> zullen in ‘diavoorstelling’ verschijnen.</a:t>
            </a:r>
          </a:p>
          <a:p>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5</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Laat hier alleen de </a:t>
            </a:r>
            <a:r>
              <a:rPr lang="nl-NL" baseline="0" dirty="0" err="1" smtClean="0"/>
              <a:t>deliverables</a:t>
            </a:r>
            <a:r>
              <a:rPr lang="nl-NL" baseline="0" dirty="0" smtClean="0"/>
              <a:t> staan waaraan het project daadwerkelijk heeft bijgedragen (zodat er één slide overblijft). Deze </a:t>
            </a:r>
            <a:r>
              <a:rPr lang="nl-NL" baseline="0" dirty="0" err="1" smtClean="0"/>
              <a:t>deliverables</a:t>
            </a:r>
            <a:r>
              <a:rPr lang="nl-NL" baseline="0" dirty="0" smtClean="0"/>
              <a:t> zullen in ‘diavoorstelling’ verschijnen.</a:t>
            </a:r>
          </a:p>
          <a:p>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6</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Wat waren de SMART doelstellingen</a:t>
            </a:r>
            <a:r>
              <a:rPr lang="nl-NL" baseline="0" dirty="0" smtClean="0"/>
              <a:t> (van het laatste goedgekeurde projectplan)?</a:t>
            </a:r>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7</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Welke</a:t>
            </a:r>
            <a:r>
              <a:rPr lang="nl-NL" baseline="0" dirty="0" smtClean="0"/>
              <a:t> SMART-doelstellingen zijn behaald / Wat zijn de concrete resultaten die behaald zijn</a:t>
            </a:r>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10</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Deze sheet alleen gebruiken voor </a:t>
            </a:r>
            <a:r>
              <a:rPr lang="nl-NL" sz="1200" b="1" kern="1200" dirty="0" err="1" smtClean="0">
                <a:solidFill>
                  <a:schemeClr val="tx1"/>
                </a:solidFill>
                <a:effectLst/>
                <a:latin typeface="+mn-lt"/>
                <a:ea typeface="+mn-ea"/>
                <a:cs typeface="+mn-cs"/>
              </a:rPr>
              <a:t>Lessons</a:t>
            </a:r>
            <a:r>
              <a:rPr lang="nl-NL" sz="1200" b="1" kern="1200" dirty="0" smtClean="0">
                <a:solidFill>
                  <a:schemeClr val="tx1"/>
                </a:solidFill>
                <a:effectLst/>
                <a:latin typeface="+mn-lt"/>
                <a:ea typeface="+mn-ea"/>
                <a:cs typeface="+mn-cs"/>
              </a:rPr>
              <a:t> </a:t>
            </a:r>
            <a:r>
              <a:rPr lang="nl-NL" sz="1200" b="1" kern="1200" dirty="0" err="1" smtClean="0">
                <a:solidFill>
                  <a:schemeClr val="tx1"/>
                </a:solidFill>
                <a:effectLst/>
                <a:latin typeface="+mn-lt"/>
                <a:ea typeface="+mn-ea"/>
                <a:cs typeface="+mn-cs"/>
              </a:rPr>
              <a:t>Learned</a:t>
            </a:r>
            <a:r>
              <a:rPr lang="nl-NL" sz="1200" b="1" kern="1200" dirty="0" smtClean="0">
                <a:solidFill>
                  <a:schemeClr val="tx1"/>
                </a:solidFill>
                <a:effectLst/>
                <a:latin typeface="+mn-lt"/>
                <a:ea typeface="+mn-ea"/>
                <a:cs typeface="+mn-cs"/>
              </a:rPr>
              <a:t> projecten OF indien van toepassing.</a:t>
            </a:r>
          </a:p>
          <a:p>
            <a:pPr marL="228600" indent="-228600">
              <a:buAutoNum type="arabicPeriod"/>
            </a:pPr>
            <a:r>
              <a:rPr lang="nl-NL" sz="1200" kern="1200" dirty="0" smtClean="0">
                <a:solidFill>
                  <a:schemeClr val="tx1"/>
                </a:solidFill>
                <a:effectLst/>
                <a:latin typeface="+mn-lt"/>
                <a:ea typeface="+mn-ea"/>
                <a:cs typeface="+mn-cs"/>
              </a:rPr>
              <a:t>Leg</a:t>
            </a:r>
            <a:r>
              <a:rPr lang="nl-NL" sz="1200" kern="1200" baseline="0" dirty="0" smtClean="0">
                <a:solidFill>
                  <a:schemeClr val="tx1"/>
                </a:solidFill>
                <a:effectLst/>
                <a:latin typeface="+mn-lt"/>
                <a:ea typeface="+mn-ea"/>
                <a:cs typeface="+mn-cs"/>
              </a:rPr>
              <a:t> uit hoe het komt dat het project niet volgens plan verliep.</a:t>
            </a:r>
          </a:p>
          <a:p>
            <a:pPr marL="228600" indent="-228600">
              <a:buAutoNum type="arabicPeriod"/>
            </a:pPr>
            <a:r>
              <a:rPr lang="nl-NL" sz="1200" kern="1200" baseline="0" dirty="0" smtClean="0">
                <a:solidFill>
                  <a:schemeClr val="tx1"/>
                </a:solidFill>
                <a:effectLst/>
                <a:latin typeface="+mn-lt"/>
                <a:ea typeface="+mn-ea"/>
                <a:cs typeface="+mn-cs"/>
              </a:rPr>
              <a:t>Bij </a:t>
            </a:r>
            <a:r>
              <a:rPr lang="nl-NL" sz="1200" kern="1200" baseline="0" dirty="0" err="1" smtClean="0">
                <a:solidFill>
                  <a:schemeClr val="tx1"/>
                </a:solidFill>
                <a:effectLst/>
                <a:latin typeface="+mn-lt"/>
                <a:ea typeface="+mn-ea"/>
                <a:cs typeface="+mn-cs"/>
              </a:rPr>
              <a:t>Lessons</a:t>
            </a:r>
            <a:r>
              <a:rPr lang="nl-NL" sz="1200" kern="1200" baseline="0" dirty="0" smtClean="0">
                <a:solidFill>
                  <a:schemeClr val="tx1"/>
                </a:solidFill>
                <a:effectLst/>
                <a:latin typeface="+mn-lt"/>
                <a:ea typeface="+mn-ea"/>
                <a:cs typeface="+mn-cs"/>
              </a:rPr>
              <a:t> </a:t>
            </a:r>
            <a:r>
              <a:rPr lang="nl-NL" sz="1200" kern="1200" baseline="0" dirty="0" err="1" smtClean="0">
                <a:solidFill>
                  <a:schemeClr val="tx1"/>
                </a:solidFill>
                <a:effectLst/>
                <a:latin typeface="+mn-lt"/>
                <a:ea typeface="+mn-ea"/>
                <a:cs typeface="+mn-cs"/>
              </a:rPr>
              <a:t>Learned</a:t>
            </a:r>
            <a:r>
              <a:rPr lang="nl-NL" sz="1200" kern="1200" baseline="0" dirty="0" smtClean="0">
                <a:solidFill>
                  <a:schemeClr val="tx1"/>
                </a:solidFill>
                <a:effectLst/>
                <a:latin typeface="+mn-lt"/>
                <a:ea typeface="+mn-ea"/>
                <a:cs typeface="+mn-cs"/>
              </a:rPr>
              <a:t> projecten: beschrijf welke doelstellingen niet behaald zijn</a:t>
            </a:r>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11</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10"/>
          </p:nvPr>
        </p:nvSpPr>
        <p:spPr/>
        <p:txBody>
          <a:bodyPr/>
          <a:lstStyle/>
          <a:p>
            <a:r>
              <a:rPr lang="nl-NL" smtClean="0"/>
              <a:t>geen (potentiële) belangenverstrengeling</a:t>
            </a:r>
            <a:endParaRPr lang="nl-NL"/>
          </a:p>
        </p:txBody>
      </p:sp>
      <p:sp>
        <p:nvSpPr>
          <p:cNvPr id="5" name="Tijdelijke aanduiding voor dianummer 4"/>
          <p:cNvSpPr>
            <a:spLocks noGrp="1"/>
          </p:cNvSpPr>
          <p:nvPr>
            <p:ph type="sldNum" sz="quarter" idx="11"/>
          </p:nvPr>
        </p:nvSpPr>
        <p:spPr/>
        <p:txBody>
          <a:bodyPr/>
          <a:lstStyle/>
          <a:p>
            <a:fld id="{361A65FE-4B60-41D9-B725-08991159FD10}" type="slidenum">
              <a:rPr lang="nl-NL" smtClean="0"/>
              <a:t>12</a:t>
            </a:fld>
            <a:endParaRPr lang="nl-NL"/>
          </a:p>
        </p:txBody>
      </p:sp>
    </p:spTree>
    <p:extLst>
      <p:ext uri="{BB962C8B-B14F-4D97-AF65-F5344CB8AC3E}">
        <p14:creationId xmlns:p14="http://schemas.microsoft.com/office/powerpoint/2010/main" val="388779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ED003E5-D8B0-4319-A091-86EABA41770F}" type="slidenum">
              <a:rPr lang="nl-NL" smtClean="0"/>
              <a:pPr/>
              <a:t>13</a:t>
            </a:fld>
            <a:endParaRPr lang="nl-NL"/>
          </a:p>
        </p:txBody>
      </p:sp>
    </p:spTree>
    <p:extLst>
      <p:ext uri="{BB962C8B-B14F-4D97-AF65-F5344CB8AC3E}">
        <p14:creationId xmlns:p14="http://schemas.microsoft.com/office/powerpoint/2010/main" val="99042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3.png"/><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80000"/>
            <a:lum/>
          </a:blip>
          <a:srcRect/>
          <a:stretch>
            <a:fillRect l="-22000" r="-22000"/>
          </a:stretch>
        </a:blipFill>
        <a:effectLst/>
      </p:bgPr>
    </p:bg>
    <p:spTree>
      <p:nvGrpSpPr>
        <p:cNvPr id="1" name=""/>
        <p:cNvGrpSpPr/>
        <p:nvPr/>
      </p:nvGrpSpPr>
      <p:grpSpPr>
        <a:xfrm>
          <a:off x="0" y="0"/>
          <a:ext cx="0" cy="0"/>
          <a:chOff x="0" y="0"/>
          <a:chExt cx="0" cy="0"/>
        </a:xfrm>
      </p:grpSpPr>
      <p:pic>
        <p:nvPicPr>
          <p:cNvPr id="2050" name="Picture 2" descr="\\SENLHOSP0020\Shares\Events\Market Products\2018\12 Slotmanifestatie NFU\Marketing\Beeld\Lagen\Titel.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267494"/>
            <a:ext cx="6872587" cy="360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SENLHOSP0020\Shares\Events\Market Products\2018\12 Slotmanifestatie NFU\Marketing\Beeld\Lagen\Diamant.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334131" y="3147814"/>
            <a:ext cx="3809869" cy="199568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685800" y="2020491"/>
            <a:ext cx="7772400" cy="1102519"/>
          </a:xfrm>
        </p:spPr>
        <p:txBody>
          <a:bodyPr anchor="b">
            <a:normAutofit/>
          </a:bodyPr>
          <a:lstStyle>
            <a:lvl1pPr>
              <a:defRPr sz="4400" b="1"/>
            </a:lvl1pPr>
          </a:lstStyle>
          <a:p>
            <a:r>
              <a:rPr lang="nl-NL" dirty="0" smtClean="0"/>
              <a:t>TITEL PROJECT</a:t>
            </a:r>
            <a:endParaRPr lang="nl-NL" dirty="0"/>
          </a:p>
        </p:txBody>
      </p:sp>
      <p:sp>
        <p:nvSpPr>
          <p:cNvPr id="3" name="Ondertitel 2"/>
          <p:cNvSpPr>
            <a:spLocks noGrp="1"/>
          </p:cNvSpPr>
          <p:nvPr>
            <p:ph type="subTitle" idx="1" hasCustomPrompt="1"/>
          </p:nvPr>
        </p:nvSpPr>
        <p:spPr>
          <a:xfrm>
            <a:off x="1403648" y="3146623"/>
            <a:ext cx="6400800" cy="1314450"/>
          </a:xfrm>
        </p:spPr>
        <p:txBody>
          <a:bodyPr>
            <a:normAutofit/>
          </a:bodyPr>
          <a:lstStyle>
            <a:lvl1pPr marL="0" indent="0" algn="ctr">
              <a:buNone/>
              <a:defRPr sz="24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Spreker</a:t>
            </a:r>
            <a:endParaRPr lang="nl-NL" dirty="0"/>
          </a:p>
        </p:txBody>
      </p:sp>
      <p:sp>
        <p:nvSpPr>
          <p:cNvPr id="13"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l-NL" dirty="0" smtClean="0"/>
              <a:t>geen (potentiële) belangenverstrengeling</a:t>
            </a:r>
            <a:endParaRPr lang="nl-NL" dirty="0"/>
          </a:p>
        </p:txBody>
      </p:sp>
    </p:spTree>
    <p:extLst>
      <p:ext uri="{BB962C8B-B14F-4D97-AF65-F5344CB8AC3E}">
        <p14:creationId xmlns:p14="http://schemas.microsoft.com/office/powerpoint/2010/main" val="28344006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9812321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40137114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alphaModFix amt="80000"/>
            <a:lum/>
          </a:blip>
          <a:srcRect/>
          <a:stretch>
            <a:fillRect l="-22000" r="-22000"/>
          </a:stretch>
        </a:blipFill>
        <a:effectLst/>
      </p:bgPr>
    </p:bg>
    <p:spTree>
      <p:nvGrpSpPr>
        <p:cNvPr id="1" name=""/>
        <p:cNvGrpSpPr/>
        <p:nvPr/>
      </p:nvGrpSpPr>
      <p:grpSpPr>
        <a:xfrm>
          <a:off x="0" y="0"/>
          <a:ext cx="0" cy="0"/>
          <a:chOff x="0" y="0"/>
          <a:chExt cx="0" cy="0"/>
        </a:xfrm>
      </p:grpSpPr>
      <p:pic>
        <p:nvPicPr>
          <p:cNvPr id="2050" name="Picture 2" descr="\\SENLHOSP0020\Shares\Events\Market Products\2018\12 Slotmanifestatie NFU\Marketing\Beeld\Lagen\Titel.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15616" y="267494"/>
            <a:ext cx="6872587" cy="3600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SENLHOSP0020\Shares\Events\Market Products\2018\12 Slotmanifestatie NFU\Marketing\Beeld\Lagen\Diamant.png"/>
          <p:cNvPicPr>
            <a:picLocks noChangeAspect="1" noChangeArrowheads="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334131" y="3147814"/>
            <a:ext cx="3809869" cy="199568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685800" y="2020491"/>
            <a:ext cx="7772400" cy="1102519"/>
          </a:xfrm>
        </p:spPr>
        <p:txBody>
          <a:bodyPr anchor="b">
            <a:normAutofit/>
          </a:bodyPr>
          <a:lstStyle>
            <a:lvl1pPr>
              <a:defRPr sz="4400" b="1"/>
            </a:lvl1pPr>
          </a:lstStyle>
          <a:p>
            <a:r>
              <a:rPr lang="nl-NL" dirty="0" smtClean="0"/>
              <a:t>TITEL PROJECT</a:t>
            </a:r>
            <a:endParaRPr lang="nl-NL" dirty="0"/>
          </a:p>
        </p:txBody>
      </p:sp>
      <p:sp>
        <p:nvSpPr>
          <p:cNvPr id="3" name="Ondertitel 2"/>
          <p:cNvSpPr>
            <a:spLocks noGrp="1"/>
          </p:cNvSpPr>
          <p:nvPr>
            <p:ph type="subTitle" idx="1" hasCustomPrompt="1"/>
          </p:nvPr>
        </p:nvSpPr>
        <p:spPr>
          <a:xfrm>
            <a:off x="1403648" y="3146623"/>
            <a:ext cx="6400800" cy="1314450"/>
          </a:xfrm>
        </p:spPr>
        <p:txBody>
          <a:bodyPr>
            <a:normAutofit/>
          </a:bodyPr>
          <a:lstStyle>
            <a:lvl1pPr marL="0" indent="0" algn="ctr">
              <a:buNone/>
              <a:defRPr sz="2400">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Spreker</a:t>
            </a:r>
            <a:endParaRPr lang="nl-NL" dirty="0"/>
          </a:p>
        </p:txBody>
      </p:sp>
      <p:sp>
        <p:nvSpPr>
          <p:cNvPr id="13"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nl-NL" dirty="0" smtClean="0"/>
              <a:t>geen (potentiële) belangenverstrengeling</a:t>
            </a:r>
            <a:endParaRPr lang="nl-NL" dirty="0"/>
          </a:p>
        </p:txBody>
      </p:sp>
    </p:spTree>
    <p:extLst>
      <p:ext uri="{BB962C8B-B14F-4D97-AF65-F5344CB8AC3E}">
        <p14:creationId xmlns:p14="http://schemas.microsoft.com/office/powerpoint/2010/main" val="38142135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 </a:t>
            </a:r>
            <a:endParaRPr lang="nl-NL" dirty="0"/>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5321568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lstStyle>
            <a:lvl1pPr algn="l">
              <a:defRPr sz="4000" b="1" cap="all"/>
            </a:lvl1pPr>
          </a:lstStyle>
          <a:p>
            <a:r>
              <a:rPr lang="nl-NL" dirty="0" smtClean="0"/>
              <a:t>Titel</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38766461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169062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Subtitel</a:t>
            </a:r>
          </a:p>
        </p:txBody>
      </p:sp>
      <p:sp>
        <p:nvSpPr>
          <p:cNvPr id="4" name="Tijdelijke aanduiding voor inhoud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hasCustomPrompt="1"/>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Subtitel</a:t>
            </a:r>
          </a:p>
        </p:txBody>
      </p:sp>
      <p:sp>
        <p:nvSpPr>
          <p:cNvPr id="6" name="Tijdelijke aanduiding voor inhoud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0351F505-4EA9-4606-B366-4195014A2B14}" type="datetimeFigureOut">
              <a:rPr lang="nl-NL" smtClean="0"/>
              <a:t>07-12-2018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2163310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351F505-4EA9-4606-B366-4195014A2B14}" type="datetimeFigureOut">
              <a:rPr lang="nl-NL" smtClean="0"/>
              <a:t>07-12-2018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2103644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51F505-4EA9-4606-B366-4195014A2B14}" type="datetimeFigureOut">
              <a:rPr lang="nl-NL" smtClean="0"/>
              <a:t>07-12-2018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2392714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dirty="0"/>
          </a:p>
        </p:txBody>
      </p:sp>
      <p:sp>
        <p:nvSpPr>
          <p:cNvPr id="3" name="Tijdelijke aanduiding voor inhoud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3984572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nl-NL" dirty="0" smtClean="0"/>
              <a:t>Titel </a:t>
            </a:r>
            <a:endParaRPr lang="nl-NL" dirty="0"/>
          </a:p>
        </p:txBody>
      </p:sp>
      <p:sp>
        <p:nvSpPr>
          <p:cNvPr id="3" name="Tijdelijke aanduiding voor inhou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2644576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5725107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76066859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05979"/>
            <a:ext cx="2057400" cy="4388644"/>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05979"/>
            <a:ext cx="6019800" cy="4388644"/>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2402176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2313" y="3305176"/>
            <a:ext cx="7772400" cy="1021556"/>
          </a:xfrm>
        </p:spPr>
        <p:txBody>
          <a:bodyPr anchor="t"/>
          <a:lstStyle>
            <a:lvl1pPr algn="l">
              <a:defRPr sz="4000" b="1" cap="all"/>
            </a:lvl1pPr>
          </a:lstStyle>
          <a:p>
            <a:r>
              <a:rPr lang="nl-NL" dirty="0" smtClean="0"/>
              <a:t>Titel</a:t>
            </a:r>
            <a:endParaRPr lang="nl-NL" dirty="0"/>
          </a:p>
        </p:txBody>
      </p:sp>
      <p:sp>
        <p:nvSpPr>
          <p:cNvPr id="3" name="Tijdelijke aanduiding vo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351F505-4EA9-4606-B366-4195014A2B14}" type="datetimeFigureOut">
              <a:rPr lang="nl-NL" smtClean="0"/>
              <a:t>07-12-2018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6663056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4820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23368308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dirty="0"/>
          </a:p>
        </p:txBody>
      </p:sp>
      <p:sp>
        <p:nvSpPr>
          <p:cNvPr id="3" name="Tijdelijke aanduiding voor tekst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Subtitel</a:t>
            </a:r>
          </a:p>
        </p:txBody>
      </p:sp>
      <p:sp>
        <p:nvSpPr>
          <p:cNvPr id="4" name="Tijdelijke aanduiding voor inhoud 3"/>
          <p:cNvSpPr>
            <a:spLocks noGrp="1"/>
          </p:cNvSpPr>
          <p:nvPr>
            <p:ph sz="half" idx="2"/>
          </p:nvPr>
        </p:nvSpPr>
        <p:spPr>
          <a:xfrm>
            <a:off x="45720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tekst 4"/>
          <p:cNvSpPr>
            <a:spLocks noGrp="1"/>
          </p:cNvSpPr>
          <p:nvPr>
            <p:ph type="body" sz="quarter" idx="3" hasCustomPrompt="1"/>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Subtitel</a:t>
            </a:r>
          </a:p>
        </p:txBody>
      </p:sp>
      <p:sp>
        <p:nvSpPr>
          <p:cNvPr id="6" name="Tijdelijke aanduiding voor inhoud 5"/>
          <p:cNvSpPr>
            <a:spLocks noGrp="1"/>
          </p:cNvSpPr>
          <p:nvPr>
            <p:ph sz="quarter" idx="4"/>
          </p:nvPr>
        </p:nvSpPr>
        <p:spPr>
          <a:xfrm>
            <a:off x="4645026"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atum 6"/>
          <p:cNvSpPr>
            <a:spLocks noGrp="1"/>
          </p:cNvSpPr>
          <p:nvPr>
            <p:ph type="dt" sz="half" idx="10"/>
          </p:nvPr>
        </p:nvSpPr>
        <p:spPr/>
        <p:txBody>
          <a:bodyPr/>
          <a:lstStyle/>
          <a:p>
            <a:fld id="{0351F505-4EA9-4606-B366-4195014A2B14}" type="datetimeFigureOut">
              <a:rPr lang="nl-NL" smtClean="0"/>
              <a:t>07-12-2018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2653783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351F505-4EA9-4606-B366-4195014A2B14}" type="datetimeFigureOut">
              <a:rPr lang="nl-NL" smtClean="0"/>
              <a:t>07-12-2018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3305835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351F505-4EA9-4606-B366-4195014A2B14}" type="datetimeFigureOut">
              <a:rPr lang="nl-NL" smtClean="0"/>
              <a:t>07-12-2018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426227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nl-NL" smtClean="0"/>
              <a:t>Klik om de stijl te bewerken</a:t>
            </a:r>
            <a:endParaRPr lang="nl-NL" dirty="0"/>
          </a:p>
        </p:txBody>
      </p:sp>
      <p:sp>
        <p:nvSpPr>
          <p:cNvPr id="3" name="Tijdelijke aanduiding voor inhoud 2"/>
          <p:cNvSpPr>
            <a:spLocks noGrp="1"/>
          </p:cNvSpPr>
          <p:nvPr>
            <p:ph idx="1"/>
          </p:nvPr>
        </p:nvSpPr>
        <p:spPr>
          <a:xfrm>
            <a:off x="3575050" y="204788"/>
            <a:ext cx="5111750" cy="438983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42182540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351F505-4EA9-4606-B366-4195014A2B14}" type="datetimeFigureOut">
              <a:rPr lang="nl-NL" smtClean="0"/>
              <a:t>07-12-2018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6D7686F-1B4A-4374-810A-5AE78BDAB461}" type="slidenum">
              <a:rPr lang="nl-NL" smtClean="0"/>
              <a:t>‹#›</a:t>
            </a:fld>
            <a:endParaRPr lang="nl-NL"/>
          </a:p>
        </p:txBody>
      </p:sp>
    </p:spTree>
    <p:extLst>
      <p:ext uri="{BB962C8B-B14F-4D97-AF65-F5344CB8AC3E}">
        <p14:creationId xmlns:p14="http://schemas.microsoft.com/office/powerpoint/2010/main" val="13095504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5000"/>
            <a:lum/>
          </a:blip>
          <a:srcRect/>
          <a:stretch>
            <a:fillRect l="-22000" r="-2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Titel</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smtClean="0"/>
              <a:t>12-12-2018</a:t>
            </a:r>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D7686F-1B4A-4374-810A-5AE78BDAB461}" type="slidenum">
              <a:rPr lang="nl-NL" smtClean="0"/>
              <a:t>‹#›</a:t>
            </a:fld>
            <a:endParaRPr lang="nl-NL"/>
          </a:p>
        </p:txBody>
      </p:sp>
    </p:spTree>
    <p:extLst>
      <p:ext uri="{BB962C8B-B14F-4D97-AF65-F5344CB8AC3E}">
        <p14:creationId xmlns:p14="http://schemas.microsoft.com/office/powerpoint/2010/main" val="2778776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5000"/>
            <a:lum/>
          </a:blip>
          <a:srcRect/>
          <a:stretch>
            <a:fillRect l="-22000" r="-22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7966331" cy="857250"/>
          </a:xfrm>
          <a:prstGeom prst="rect">
            <a:avLst/>
          </a:prstGeom>
        </p:spPr>
        <p:txBody>
          <a:bodyPr vert="horz" lIns="91440" tIns="45720" rIns="91440" bIns="45720" rtlCol="0" anchor="ctr">
            <a:normAutofit/>
          </a:bodyPr>
          <a:lstStyle/>
          <a:p>
            <a:r>
              <a:rPr lang="nl-NL" dirty="0" smtClean="0"/>
              <a:t>Titel</a:t>
            </a:r>
            <a:endParaRPr lang="nl-NL" dirty="0"/>
          </a:p>
        </p:txBody>
      </p:sp>
      <p:sp>
        <p:nvSpPr>
          <p:cNvPr id="3" name="Tijdelijke aanduiding voor tekst 2"/>
          <p:cNvSpPr>
            <a:spLocks noGrp="1"/>
          </p:cNvSpPr>
          <p:nvPr>
            <p:ph type="body" idx="1"/>
          </p:nvPr>
        </p:nvSpPr>
        <p:spPr>
          <a:xfrm>
            <a:off x="457200" y="1200151"/>
            <a:ext cx="7966331"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dirty="0" smtClean="0"/>
              <a:t>12-12-2018</a:t>
            </a:r>
            <a:endParaRPr lang="nl-NL" dirty="0"/>
          </a:p>
        </p:txBody>
      </p:sp>
      <p:sp>
        <p:nvSpPr>
          <p:cNvPr id="5" name="Tijdelijke aanduiding voor voettekst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D7686F-1B4A-4374-810A-5AE78BDAB461}" type="slidenum">
              <a:rPr lang="nl-NL" smtClean="0"/>
              <a:t>‹#›</a:t>
            </a:fld>
            <a:endParaRPr lang="nl-NL"/>
          </a:p>
        </p:txBody>
      </p:sp>
      <p:sp>
        <p:nvSpPr>
          <p:cNvPr id="7" name="Punthaak 6"/>
          <p:cNvSpPr/>
          <p:nvPr userDrawn="1"/>
        </p:nvSpPr>
        <p:spPr>
          <a:xfrm rot="16200000">
            <a:off x="6101959" y="1761429"/>
            <a:ext cx="5328591" cy="612527"/>
          </a:xfrm>
          <a:prstGeom prst="chevron">
            <a:avLst/>
          </a:prstGeom>
          <a:solidFill>
            <a:srgbClr val="ECEA8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8" name="Tijdelijke aanduiding voor titel 1"/>
          <p:cNvSpPr txBox="1">
            <a:spLocks/>
          </p:cNvSpPr>
          <p:nvPr userDrawn="1"/>
        </p:nvSpPr>
        <p:spPr>
          <a:xfrm rot="5400000">
            <a:off x="6428195" y="2052122"/>
            <a:ext cx="4639657"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0" dirty="0" smtClean="0"/>
              <a:t>LESSONS LEARNED</a:t>
            </a:r>
            <a:endParaRPr lang="nl-NL" sz="1800" b="0" dirty="0"/>
          </a:p>
        </p:txBody>
      </p:sp>
    </p:spTree>
    <p:extLst>
      <p:ext uri="{BB962C8B-B14F-4D97-AF65-F5344CB8AC3E}">
        <p14:creationId xmlns:p14="http://schemas.microsoft.com/office/powerpoint/2010/main" val="8509766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hyperlink" Target="http://www.nfu-ehealth.n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613247"/>
            <a:ext cx="7772400" cy="1102519"/>
          </a:xfrm>
        </p:spPr>
        <p:txBody>
          <a:bodyPr/>
          <a:lstStyle/>
          <a:p>
            <a:r>
              <a:rPr lang="nl-NL" dirty="0" err="1" smtClean="0"/>
              <a:t>MyHeart</a:t>
            </a:r>
            <a:r>
              <a:rPr lang="nl-NL" dirty="0" smtClean="0"/>
              <a:t> </a:t>
            </a:r>
            <a:r>
              <a:rPr lang="nl-NL" dirty="0" err="1" smtClean="0"/>
              <a:t>Counts</a:t>
            </a:r>
            <a:endParaRPr lang="nl-NL" dirty="0"/>
          </a:p>
        </p:txBody>
      </p:sp>
      <p:sp>
        <p:nvSpPr>
          <p:cNvPr id="3" name="Ondertitel 2"/>
          <p:cNvSpPr>
            <a:spLocks noGrp="1"/>
          </p:cNvSpPr>
          <p:nvPr>
            <p:ph type="subTitle" idx="1"/>
          </p:nvPr>
        </p:nvSpPr>
        <p:spPr/>
        <p:txBody>
          <a:bodyPr>
            <a:normAutofit fontScale="85000" lnSpcReduction="20000"/>
          </a:bodyPr>
          <a:lstStyle/>
          <a:p>
            <a:r>
              <a:rPr lang="nl-NL" dirty="0" smtClean="0"/>
              <a:t>Dr. Tobias Bonten</a:t>
            </a:r>
            <a:br>
              <a:rPr lang="nl-NL" dirty="0" smtClean="0"/>
            </a:br>
            <a:r>
              <a:rPr lang="nl-NL" dirty="0" smtClean="0"/>
              <a:t>Huisarts-epidemioloog</a:t>
            </a:r>
            <a:br>
              <a:rPr lang="nl-NL" dirty="0" smtClean="0"/>
            </a:br>
            <a:r>
              <a:rPr lang="nl-NL" dirty="0" smtClean="0"/>
              <a:t>Assistant Professor </a:t>
            </a:r>
            <a:br>
              <a:rPr lang="nl-NL" dirty="0" smtClean="0"/>
            </a:br>
            <a:r>
              <a:rPr lang="nl-NL" dirty="0" smtClean="0"/>
              <a:t>Public Health &amp; Eerstelijns Geneeskunde</a:t>
            </a:r>
            <a:br>
              <a:rPr lang="nl-NL" dirty="0" smtClean="0"/>
            </a:br>
            <a:r>
              <a:rPr lang="nl-NL" dirty="0" smtClean="0"/>
              <a:t>LUMC</a:t>
            </a:r>
            <a:endParaRPr lang="nl-NL" dirty="0"/>
          </a:p>
        </p:txBody>
      </p:sp>
    </p:spTree>
    <p:extLst>
      <p:ext uri="{BB962C8B-B14F-4D97-AF65-F5344CB8AC3E}">
        <p14:creationId xmlns:p14="http://schemas.microsoft.com/office/powerpoint/2010/main" val="1695651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8316"/>
            <a:ext cx="8229600" cy="857250"/>
          </a:xfrm>
        </p:spPr>
        <p:txBody>
          <a:bodyPr>
            <a:normAutofit/>
          </a:bodyPr>
          <a:lstStyle/>
          <a:p>
            <a:r>
              <a:rPr lang="nl-NL" altLang="en-US" sz="2800" dirty="0">
                <a:latin typeface="Arial" panose="020B0604020202020204" pitchFamily="34" charset="0"/>
                <a:ea typeface="Times New Roman" panose="02020603050405020304" pitchFamily="18" charset="0"/>
                <a:cs typeface="Calibri" panose="020F0502020204030204" pitchFamily="34" charset="0"/>
              </a:rPr>
              <a:t>E-</a:t>
            </a:r>
            <a:r>
              <a:rPr lang="nl-NL" altLang="en-US" sz="2800" dirty="0" err="1">
                <a:latin typeface="Arial" panose="020B0604020202020204" pitchFamily="34" charset="0"/>
                <a:ea typeface="Times New Roman" panose="02020603050405020304" pitchFamily="18" charset="0"/>
                <a:cs typeface="Calibri" panose="020F0502020204030204" pitchFamily="34" charset="0"/>
              </a:rPr>
              <a:t>Informed</a:t>
            </a:r>
            <a:r>
              <a:rPr lang="nl-NL" altLang="en-US" sz="2800" dirty="0">
                <a:latin typeface="Arial" panose="020B0604020202020204" pitchFamily="34" charset="0"/>
                <a:ea typeface="Times New Roman" panose="02020603050405020304" pitchFamily="18" charset="0"/>
                <a:cs typeface="Calibri" panose="020F0502020204030204" pitchFamily="34" charset="0"/>
              </a:rPr>
              <a:t> </a:t>
            </a:r>
            <a:r>
              <a:rPr lang="nl-NL" altLang="en-US" sz="2800" dirty="0" smtClean="0">
                <a:latin typeface="Arial" panose="020B0604020202020204" pitchFamily="34" charset="0"/>
                <a:ea typeface="Times New Roman" panose="02020603050405020304" pitchFamily="18" charset="0"/>
                <a:cs typeface="Calibri" panose="020F0502020204030204" pitchFamily="34" charset="0"/>
              </a:rPr>
              <a:t>Consent voor WMO onderzoek?</a:t>
            </a:r>
            <a:endParaRPr lang="nl-NL" sz="2800" dirty="0"/>
          </a:p>
        </p:txBody>
      </p:sp>
      <p:sp>
        <p:nvSpPr>
          <p:cNvPr id="5" name="Rectangle 2">
            <a:extLst>
              <a:ext uri="{FF2B5EF4-FFF2-40B4-BE49-F238E27FC236}">
                <a16:creationId xmlns:a16="http://schemas.microsoft.com/office/drawing/2014/main" xmlns="" id="{85E2DE07-7E1B-4D8E-8494-5E6D9A427EED}"/>
              </a:ext>
            </a:extLst>
          </p:cNvPr>
          <p:cNvSpPr>
            <a:spLocks noGrp="1" noChangeArrowheads="1"/>
          </p:cNvSpPr>
          <p:nvPr>
            <p:ph idx="1"/>
          </p:nvPr>
        </p:nvSpPr>
        <p:spPr bwMode="auto">
          <a:xfrm>
            <a:off x="399761" y="1024147"/>
            <a:ext cx="777263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nl-NL" altLang="en-US" sz="1400" b="1" dirty="0" smtClean="0">
                <a:latin typeface="Arial" panose="020B0604020202020204" pitchFamily="34" charset="0"/>
                <a:ea typeface="Times New Roman" panose="02020603050405020304" pitchFamily="18" charset="0"/>
                <a:cs typeface="Calibri" panose="020F0502020204030204" pitchFamily="34" charset="0"/>
              </a:rPr>
              <a:t>METC en CCMO</a:t>
            </a:r>
          </a:p>
          <a:p>
            <a:pPr marL="0" marR="0" lvl="0" indent="0" algn="l" defTabSz="914400" rtl="0" eaLnBrk="0" fontAlgn="base" latinLnBrk="0" hangingPunct="0">
              <a:lnSpc>
                <a:spcPct val="100000"/>
              </a:lnSpc>
              <a:spcBef>
                <a:spcPct val="0"/>
              </a:spcBef>
              <a:spcAft>
                <a:spcPct val="0"/>
              </a:spcAft>
              <a:buClrTx/>
              <a:buSzTx/>
              <a:buNone/>
              <a:tabLst/>
            </a:pPr>
            <a:endPar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nl-NL" altLang="en-US" sz="1400" b="0" i="0" u="none" strike="noStrike" cap="none" normalizeH="0" baseline="0" dirty="0" smtClean="0">
                <a:ln>
                  <a:noFill/>
                </a:ln>
                <a:effectLst/>
                <a:latin typeface="Arial" panose="020B0604020202020204" pitchFamily="34" charset="0"/>
                <a:ea typeface="Times New Roman" panose="02020603050405020304" pitchFamily="18" charset="0"/>
                <a:cs typeface="Calibri" panose="020F0502020204030204" pitchFamily="34" charset="0"/>
              </a:rPr>
              <a:t>Ja</a:t>
            </a: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 mits:</a:t>
            </a:r>
          </a:p>
          <a:p>
            <a:pPr marR="0" lvl="0" algn="l" defTabSz="914400" rtl="0" eaLnBrk="0" fontAlgn="base" latinLnBrk="0" hangingPunct="0">
              <a:lnSpc>
                <a:spcPct val="100000"/>
              </a:lnSpc>
              <a:spcBef>
                <a:spcPct val="0"/>
              </a:spcBef>
              <a:spcAft>
                <a:spcPct val="0"/>
              </a:spcAft>
              <a:buClrTx/>
              <a:buSzTx/>
              <a:tabLst/>
            </a:pPr>
            <a:endPar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De </a:t>
            </a:r>
            <a:r>
              <a:rPr kumimoji="0" lang="nl-NL" altLang="en-US" sz="14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mogelijkheid om de onderzoeker te spreken moet duidelijk onder de aandacht gebracht worden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800"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8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De proefpersoneninformatie moet </a:t>
            </a:r>
            <a:r>
              <a:rPr kumimoji="0" lang="nl-NL" altLang="en-US" sz="14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begrijpelijk geformuleerd en aangepast aan het medium/de studiepopulatie</a:t>
            </a: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 worden gepresenteerd;</a:t>
            </a:r>
            <a:endParaRPr lang="en-US" altLang="en-US" sz="1400" dirty="0">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US"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De onderzoeker moet zich er, ook zonder rechtstreeks contact met de proefpersoon (mocht deze geen mondelinge toelichting wensen), van </a:t>
            </a:r>
            <a:r>
              <a:rPr kumimoji="0" lang="nl-NL" altLang="en-US" sz="14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vergewissen dat de proefpersoon</a:t>
            </a: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 </a:t>
            </a:r>
            <a:r>
              <a:rPr kumimoji="0" lang="nl-NL" altLang="en-US" sz="14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heeft begrepen</a:t>
            </a: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 wat het onderzoek inhoudt en wat van hem of haar wordt verwacht (bijvoorbeeld door middel van een korte vragenlijst met open vragen over het onderzoek aan het einde van de informatietekst)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lang="en-US" altLang="en-US" sz="1400" dirty="0">
              <a:latin typeface="Arial" panose="020B0604020202020204" pitchFamily="34" charset="0"/>
              <a:ea typeface="Times New Roman" panose="02020603050405020304" pitchFamily="18"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nl-NL" altLang="en-US" sz="1400" b="0"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De proefpersoon dient voldoende bedenktijd te </a:t>
            </a:r>
            <a:r>
              <a:rPr kumimoji="0" lang="nl-NL" altLang="en-US" sz="1400" b="0" i="0" u="none" strike="noStrike" cap="none" normalizeH="0" baseline="0" dirty="0" smtClean="0">
                <a:ln>
                  <a:noFill/>
                </a:ln>
                <a:effectLst/>
                <a:latin typeface="Arial" panose="020B0604020202020204" pitchFamily="34" charset="0"/>
                <a:ea typeface="Times New Roman" panose="02020603050405020304" pitchFamily="18" charset="0"/>
                <a:cs typeface="Calibri" panose="020F0502020204030204" pitchFamily="34" charset="0"/>
              </a:rPr>
              <a:t>krijgen</a:t>
            </a:r>
            <a:endParaRPr kumimoji="0" lang="en-US" altLang="en-US" sz="20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84245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Wat verliep niet volgens plan?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72140"/>
            <a:ext cx="2141691" cy="318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772140"/>
            <a:ext cx="2172868" cy="3186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28911" y="6310034"/>
            <a:ext cx="3695345" cy="523220"/>
          </a:xfrm>
          <a:prstGeom prst="rect">
            <a:avLst/>
          </a:prstGeom>
          <a:noFill/>
        </p:spPr>
        <p:txBody>
          <a:bodyPr wrap="square" rtlCol="0">
            <a:spAutoFit/>
          </a:bodyPr>
          <a:lstStyle/>
          <a:p>
            <a:pPr algn="r"/>
            <a:r>
              <a:rPr lang="en-GB" sz="1400" dirty="0">
                <a:solidFill>
                  <a:schemeClr val="accent6"/>
                </a:solidFill>
              </a:rPr>
              <a:t>https://</a:t>
            </a:r>
            <a:r>
              <a:rPr lang="en-GB" sz="1400" dirty="0" smtClean="0">
                <a:solidFill>
                  <a:schemeClr val="accent6"/>
                </a:solidFill>
              </a:rPr>
              <a:t>www.dlapiperdataprotection.com</a:t>
            </a:r>
            <a:endParaRPr lang="en-GB" sz="1400" dirty="0">
              <a:solidFill>
                <a:schemeClr val="accent6"/>
              </a:solidFill>
            </a:endParaRPr>
          </a:p>
        </p:txBody>
      </p:sp>
      <p:sp>
        <p:nvSpPr>
          <p:cNvPr id="7" name="TextBox 6"/>
          <p:cNvSpPr txBox="1"/>
          <p:nvPr/>
        </p:nvSpPr>
        <p:spPr>
          <a:xfrm>
            <a:off x="6012160" y="3674673"/>
            <a:ext cx="3137880" cy="430887"/>
          </a:xfrm>
          <a:prstGeom prst="rect">
            <a:avLst/>
          </a:prstGeom>
          <a:noFill/>
        </p:spPr>
        <p:txBody>
          <a:bodyPr wrap="square" rtlCol="0">
            <a:spAutoFit/>
          </a:bodyPr>
          <a:lstStyle/>
          <a:p>
            <a:pPr algn="ctr"/>
            <a:r>
              <a:rPr lang="en-GB" sz="1100" b="1" dirty="0"/>
              <a:t>25 May </a:t>
            </a:r>
            <a:r>
              <a:rPr lang="en-GB" sz="1100" b="1" dirty="0" smtClean="0"/>
              <a:t>2018</a:t>
            </a:r>
          </a:p>
          <a:p>
            <a:pPr algn="ctr"/>
            <a:r>
              <a:rPr lang="en-US" sz="1100" b="1" dirty="0" smtClean="0"/>
              <a:t>GDPR</a:t>
            </a:r>
            <a:endParaRPr lang="en-GB" sz="1100" b="1" dirty="0"/>
          </a:p>
        </p:txBody>
      </p:sp>
      <p:sp>
        <p:nvSpPr>
          <p:cNvPr id="8" name="TextBox 7"/>
          <p:cNvSpPr txBox="1"/>
          <p:nvPr/>
        </p:nvSpPr>
        <p:spPr>
          <a:xfrm>
            <a:off x="3183958" y="1429499"/>
            <a:ext cx="3137880" cy="707886"/>
          </a:xfrm>
          <a:prstGeom prst="rect">
            <a:avLst/>
          </a:prstGeom>
          <a:noFill/>
        </p:spPr>
        <p:txBody>
          <a:bodyPr wrap="square" rtlCol="0">
            <a:spAutoFit/>
          </a:bodyPr>
          <a:lstStyle/>
          <a:p>
            <a:pPr algn="ctr"/>
            <a:r>
              <a:rPr lang="en-US" sz="2000" dirty="0" smtClean="0">
                <a:solidFill>
                  <a:srgbClr val="C00000"/>
                </a:solidFill>
              </a:rPr>
              <a:t>Data </a:t>
            </a:r>
            <a:r>
              <a:rPr lang="en-US" sz="2000" dirty="0" smtClean="0">
                <a:solidFill>
                  <a:srgbClr val="C00000"/>
                </a:solidFill>
              </a:rPr>
              <a:t>exchange</a:t>
            </a:r>
          </a:p>
          <a:p>
            <a:pPr algn="ctr"/>
            <a:r>
              <a:rPr lang="en-US" sz="2000" dirty="0" smtClean="0">
                <a:solidFill>
                  <a:srgbClr val="C00000"/>
                </a:solidFill>
              </a:rPr>
              <a:t>Intellectual Property</a:t>
            </a:r>
            <a:endParaRPr lang="en-GB" sz="2000" dirty="0">
              <a:solidFill>
                <a:srgbClr val="C00000"/>
              </a:solidFill>
            </a:endParaRPr>
          </a:p>
        </p:txBody>
      </p:sp>
      <p:sp>
        <p:nvSpPr>
          <p:cNvPr id="9" name="Left-Right Arrow 8"/>
          <p:cNvSpPr/>
          <p:nvPr/>
        </p:nvSpPr>
        <p:spPr bwMode="auto">
          <a:xfrm>
            <a:off x="4003146" y="2137385"/>
            <a:ext cx="1536192" cy="39452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057489"/>
            <a:ext cx="1956806" cy="65016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1857" y="1075223"/>
            <a:ext cx="1060543" cy="708552"/>
          </a:xfrm>
          <a:prstGeom prst="rect">
            <a:avLst/>
          </a:prstGeom>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1892" y="3219822"/>
            <a:ext cx="2122011" cy="1461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920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Tips en adviezen</a:t>
            </a:r>
          </a:p>
        </p:txBody>
      </p:sp>
      <p:sp>
        <p:nvSpPr>
          <p:cNvPr id="3" name="Tijdelijke aanduiding voor inhoud 2"/>
          <p:cNvSpPr>
            <a:spLocks noGrp="1"/>
          </p:cNvSpPr>
          <p:nvPr>
            <p:ph idx="1"/>
          </p:nvPr>
        </p:nvSpPr>
        <p:spPr>
          <a:xfrm>
            <a:off x="457200" y="1200150"/>
            <a:ext cx="8229600" cy="3747863"/>
          </a:xfrm>
        </p:spPr>
        <p:txBody>
          <a:bodyPr>
            <a:normAutofit fontScale="85000" lnSpcReduction="20000"/>
          </a:bodyPr>
          <a:lstStyle/>
          <a:p>
            <a:r>
              <a:rPr lang="nl-NL" dirty="0" smtClean="0"/>
              <a:t>Doelen kunnen wel SMART </a:t>
            </a:r>
            <a:r>
              <a:rPr lang="nl-NL" dirty="0" smtClean="0"/>
              <a:t>lijken, </a:t>
            </a:r>
            <a:r>
              <a:rPr lang="nl-NL" dirty="0" smtClean="0"/>
              <a:t>maar niet SMART blijken</a:t>
            </a:r>
          </a:p>
          <a:p>
            <a:endParaRPr lang="nl-NL" dirty="0"/>
          </a:p>
          <a:p>
            <a:r>
              <a:rPr lang="nl-NL" dirty="0" smtClean="0"/>
              <a:t>Juridische voorbereiding kost VEEL tijd</a:t>
            </a:r>
          </a:p>
          <a:p>
            <a:endParaRPr lang="nl-NL" dirty="0"/>
          </a:p>
          <a:p>
            <a:r>
              <a:rPr lang="nl-NL" dirty="0" smtClean="0"/>
              <a:t>Dataverzameling met apps voor WMO-plichtig onderzoek wel mogelijk maar nog niet vanzelfsprekend</a:t>
            </a:r>
          </a:p>
          <a:p>
            <a:endParaRPr lang="nl-NL" dirty="0"/>
          </a:p>
          <a:p>
            <a:r>
              <a:rPr lang="nl-NL" dirty="0" smtClean="0"/>
              <a:t>Toolkit ‘Dataverzameling met </a:t>
            </a:r>
            <a:r>
              <a:rPr lang="nl-NL" dirty="0" err="1" smtClean="0"/>
              <a:t>apps’</a:t>
            </a:r>
            <a:r>
              <a:rPr lang="nl-NL" dirty="0" smtClean="0"/>
              <a:t> NFU </a:t>
            </a:r>
            <a:r>
              <a:rPr lang="nl-NL" dirty="0" err="1" smtClean="0"/>
              <a:t>Citrien</a:t>
            </a:r>
            <a:endParaRPr lang="nl-NL" dirty="0" smtClean="0"/>
          </a:p>
          <a:p>
            <a:endParaRPr lang="nl-NL" dirty="0"/>
          </a:p>
          <a:p>
            <a:r>
              <a:rPr lang="nl-NL" dirty="0" smtClean="0"/>
              <a:t>eHealth = samenwerken! </a:t>
            </a:r>
            <a:r>
              <a:rPr lang="nl-NL" dirty="0" smtClean="0">
                <a:sym typeface="Wingdings" panose="05000000000000000000" pitchFamily="2" charset="2"/>
              </a:rPr>
              <a:t></a:t>
            </a:r>
            <a:endParaRPr lang="nl-NL" dirty="0" smtClean="0"/>
          </a:p>
          <a:p>
            <a:endParaRPr lang="nl-NL" dirty="0"/>
          </a:p>
          <a:p>
            <a:r>
              <a:rPr lang="nl-NL" dirty="0" smtClean="0"/>
              <a:t> </a:t>
            </a:r>
            <a:r>
              <a:rPr lang="nl-NL" dirty="0" smtClean="0">
                <a:solidFill>
                  <a:schemeClr val="accent2"/>
                </a:solidFill>
              </a:rPr>
              <a:t>t.n.bonten@lumc.nl </a:t>
            </a:r>
          </a:p>
          <a:p>
            <a:endParaRPr lang="nl-NL" dirty="0"/>
          </a:p>
          <a:p>
            <a:endParaRPr lang="nl-NL" dirty="0"/>
          </a:p>
        </p:txBody>
      </p:sp>
      <p:pic>
        <p:nvPicPr>
          <p:cNvPr id="4" name="Picture 2" descr="Afbeeldingsresultaat voor nell leiden">
            <a:extLst>
              <a:ext uri="{FF2B5EF4-FFF2-40B4-BE49-F238E27FC236}">
                <a16:creationId xmlns:a16="http://schemas.microsoft.com/office/drawing/2014/main" xmlns="" id="{A9CDFDBD-79D7-49DC-9A08-B597C60C55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3723878"/>
            <a:ext cx="1870342" cy="13900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3795886"/>
            <a:ext cx="1008450" cy="87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10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4A00D74C-01F3-445C-8123-94607F8BB93E}" type="slidenum">
              <a:rPr lang="nl-NL" smtClean="0"/>
              <a:pPr/>
              <a:t>13</a:t>
            </a:fld>
            <a:endParaRPr lang="nl-NL" dirty="0"/>
          </a:p>
        </p:txBody>
      </p:sp>
      <p:pic>
        <p:nvPicPr>
          <p:cNvPr id="11" name="Picture 9" descr="nfu_groot.png"/>
          <p:cNvPicPr>
            <a:picLocks noChangeAspect="1"/>
          </p:cNvPicPr>
          <p:nvPr/>
        </p:nvPicPr>
        <p:blipFill>
          <a:blip r:embed="rId3" cstate="print"/>
          <a:stretch>
            <a:fillRect/>
          </a:stretch>
        </p:blipFill>
        <p:spPr>
          <a:xfrm>
            <a:off x="1115616" y="302385"/>
            <a:ext cx="2642140" cy="1278134"/>
          </a:xfrm>
          <a:prstGeom prst="rect">
            <a:avLst/>
          </a:prstGeom>
        </p:spPr>
      </p:pic>
      <p:pic>
        <p:nvPicPr>
          <p:cNvPr id="12" name="Afbeelding 11"/>
          <p:cNvPicPr>
            <a:picLocks noChangeAspect="1"/>
          </p:cNvPicPr>
          <p:nvPr/>
        </p:nvPicPr>
        <p:blipFill rotWithShape="1">
          <a:blip r:embed="rId4">
            <a:extLst>
              <a:ext uri="{28A0092B-C50C-407E-A947-70E740481C1C}">
                <a14:useLocalDpi xmlns:a14="http://schemas.microsoft.com/office/drawing/2010/main" val="0"/>
              </a:ext>
            </a:extLst>
          </a:blip>
          <a:srcRect l="35282" t="30045" r="34470" b="25143"/>
          <a:stretch/>
        </p:blipFill>
        <p:spPr>
          <a:xfrm>
            <a:off x="6457774" y="232352"/>
            <a:ext cx="1455573" cy="1616364"/>
          </a:xfrm>
          <a:prstGeom prst="rect">
            <a:avLst/>
          </a:prstGeom>
        </p:spPr>
      </p:pic>
      <p:pic>
        <p:nvPicPr>
          <p:cNvPr id="1027" name="Picture 3" descr="\\SENLHOSP0020\Shares\Events\Market Products\2018\12 Slotmanifestatie NFU\Marketing\Presentatie\ZonMw.pn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673" b="89435" l="2200" r="98300">
                        <a14:foregroundMark x1="47400" y1="34970" x2="47400" y2="34970"/>
                        <a14:foregroundMark x1="54200" y1="41369" x2="54200" y2="41369"/>
                        <a14:foregroundMark x1="65650" y1="41369" x2="65650" y2="41369"/>
                        <a14:foregroundMark x1="72850" y1="38244" x2="72850" y2="38244"/>
                        <a14:foregroundMark x1="86100" y1="55357" x2="86100" y2="55357"/>
                        <a14:backgroundMark x1="54900" y1="53125" x2="54900" y2="53125"/>
                        <a14:backgroundMark x1="31261" y1="52062" x2="31261" y2="52062"/>
                      </a14:backgroundRemoval>
                    </a14:imgEffect>
                  </a14:imgLayer>
                </a14:imgProps>
              </a:ext>
              <a:ext uri="{28A0092B-C50C-407E-A947-70E740481C1C}">
                <a14:useLocalDpi xmlns:a14="http://schemas.microsoft.com/office/drawing/2010/main" val="0"/>
              </a:ext>
            </a:extLst>
          </a:blip>
          <a:srcRect/>
          <a:stretch>
            <a:fillRect/>
          </a:stretch>
        </p:blipFill>
        <p:spPr bwMode="auto">
          <a:xfrm>
            <a:off x="3923928" y="569214"/>
            <a:ext cx="2405455" cy="808233"/>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007604" y="2139702"/>
            <a:ext cx="7128792" cy="1754326"/>
          </a:xfrm>
          <a:prstGeom prst="rect">
            <a:avLst/>
          </a:prstGeom>
          <a:noFill/>
          <a:effectLst>
            <a:outerShdw blurRad="50800" dist="12700" dir="2700000" algn="tl" rotWithShape="0">
              <a:prstClr val="black">
                <a:alpha val="40000"/>
              </a:prstClr>
            </a:outerShdw>
          </a:effectLst>
        </p:spPr>
        <p:txBody>
          <a:bodyPr wrap="square" rtlCol="0">
            <a:spAutoFit/>
          </a:bodyPr>
          <a:lstStyle/>
          <a:p>
            <a:pPr algn="ctr"/>
            <a:r>
              <a:rPr lang="nl-NL" dirty="0">
                <a:cs typeface="Arial" panose="020B0604020202020204" pitchFamily="34" charset="0"/>
              </a:rPr>
              <a:t>Het programma </a:t>
            </a:r>
            <a:r>
              <a:rPr lang="nl-NL" i="1" dirty="0">
                <a:cs typeface="Arial" panose="020B0604020202020204" pitchFamily="34" charset="0"/>
              </a:rPr>
              <a:t>e-Health</a:t>
            </a:r>
            <a:r>
              <a:rPr lang="nl-NL" dirty="0">
                <a:cs typeface="Arial" panose="020B0604020202020204" pitchFamily="34" charset="0"/>
              </a:rPr>
              <a:t> wordt gefinancierd door het </a:t>
            </a:r>
            <a:r>
              <a:rPr lang="nl-NL" dirty="0" err="1">
                <a:cs typeface="Arial" panose="020B0604020202020204" pitchFamily="34" charset="0"/>
              </a:rPr>
              <a:t>Citrienfonds</a:t>
            </a:r>
            <a:r>
              <a:rPr lang="nl-NL" dirty="0">
                <a:cs typeface="Arial" panose="020B0604020202020204" pitchFamily="34" charset="0"/>
              </a:rPr>
              <a:t>. Dit fonds helpt duurzame en breed inzetbare verbeteringen in de gezondheidszorg te ontwikkelen en is mogelijk gemaakt door </a:t>
            </a:r>
            <a:r>
              <a:rPr lang="nl-NL" dirty="0" err="1">
                <a:cs typeface="Arial" panose="020B0604020202020204" pitchFamily="34" charset="0"/>
              </a:rPr>
              <a:t>ZonMw</a:t>
            </a:r>
            <a:r>
              <a:rPr lang="nl-NL" dirty="0">
                <a:cs typeface="Arial" panose="020B0604020202020204" pitchFamily="34" charset="0"/>
              </a:rPr>
              <a:t>.</a:t>
            </a: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r>
              <a:rPr lang="nl-NL" dirty="0">
                <a:latin typeface="Arial" panose="020B0604020202020204" pitchFamily="34" charset="0"/>
                <a:cs typeface="Arial" panose="020B0604020202020204" pitchFamily="34" charset="0"/>
              </a:rPr>
              <a:t/>
            </a:r>
            <a:br>
              <a:rPr lang="nl-NL" dirty="0">
                <a:latin typeface="Arial" panose="020B0604020202020204" pitchFamily="34" charset="0"/>
                <a:cs typeface="Arial" panose="020B0604020202020204" pitchFamily="34" charset="0"/>
              </a:rPr>
            </a:br>
            <a:r>
              <a:rPr lang="nl-NL" dirty="0">
                <a:hlinkClick r:id="rId7"/>
              </a:rPr>
              <a:t>www.nfu-ehealth.nl</a:t>
            </a:r>
            <a:r>
              <a:rPr lang="nl-NL" dirty="0"/>
              <a:t> | </a:t>
            </a:r>
            <a:r>
              <a:rPr lang="nl-NL" dirty="0" smtClean="0"/>
              <a:t>info@nfu-ehealth.nl</a:t>
            </a:r>
            <a:endParaRPr lang="nl-NL" dirty="0">
              <a:latin typeface="Arial" panose="020B0604020202020204" pitchFamily="34" charset="0"/>
              <a:cs typeface="Arial" panose="020B0604020202020204" pitchFamily="34" charset="0"/>
            </a:endParaRPr>
          </a:p>
        </p:txBody>
      </p:sp>
      <p:grpSp>
        <p:nvGrpSpPr>
          <p:cNvPr id="3" name="Groep 2"/>
          <p:cNvGrpSpPr/>
          <p:nvPr/>
        </p:nvGrpSpPr>
        <p:grpSpPr>
          <a:xfrm>
            <a:off x="1967430" y="4340510"/>
            <a:ext cx="5227121" cy="381000"/>
            <a:chOff x="2120681" y="4721510"/>
            <a:chExt cx="5227121" cy="381000"/>
          </a:xfrm>
        </p:grpSpPr>
        <p:pic>
          <p:nvPicPr>
            <p:cNvPr id="13" name="Afbeelding 12"/>
            <p:cNvPicPr>
              <a:picLocks noChangeAspect="1"/>
            </p:cNvPicPr>
            <p:nvPr/>
          </p:nvPicPr>
          <p:blipFill rotWithShape="1">
            <a:blip r:embed="rId8">
              <a:extLst>
                <a:ext uri="{28A0092B-C50C-407E-A947-70E740481C1C}">
                  <a14:useLocalDpi xmlns:a14="http://schemas.microsoft.com/office/drawing/2010/main" val="0"/>
                </a:ext>
              </a:extLst>
            </a:blip>
            <a:srcRect r="24332"/>
            <a:stretch/>
          </p:blipFill>
          <p:spPr>
            <a:xfrm>
              <a:off x="2120681" y="4721510"/>
              <a:ext cx="3992875" cy="381000"/>
            </a:xfrm>
            <a:prstGeom prst="rect">
              <a:avLst/>
            </a:prstGeom>
          </p:spPr>
        </p:pic>
        <p:pic>
          <p:nvPicPr>
            <p:cNvPr id="8" name="Afbeelding 7"/>
            <p:cNvPicPr>
              <a:picLocks noChangeAspect="1"/>
            </p:cNvPicPr>
            <p:nvPr/>
          </p:nvPicPr>
          <p:blipFill rotWithShape="1">
            <a:blip r:embed="rId8">
              <a:extLst>
                <a:ext uri="{28A0092B-C50C-407E-A947-70E740481C1C}">
                  <a14:useLocalDpi xmlns:a14="http://schemas.microsoft.com/office/drawing/2010/main" val="0"/>
                </a:ext>
              </a:extLst>
            </a:blip>
            <a:srcRect l="77011"/>
            <a:stretch/>
          </p:blipFill>
          <p:spPr>
            <a:xfrm>
              <a:off x="6134721" y="4721510"/>
              <a:ext cx="1213081" cy="381000"/>
            </a:xfrm>
            <a:prstGeom prst="rect">
              <a:avLst/>
            </a:prstGeom>
          </p:spPr>
        </p:pic>
      </p:grpSp>
    </p:spTree>
    <p:extLst>
      <p:ext uri="{BB962C8B-B14F-4D97-AF65-F5344CB8AC3E}">
        <p14:creationId xmlns:p14="http://schemas.microsoft.com/office/powerpoint/2010/main" val="3117621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a:t>Disclosure</a:t>
            </a:r>
            <a:r>
              <a:rPr lang="nl-NL" dirty="0"/>
              <a:t> belangen spreker</a:t>
            </a:r>
          </a:p>
        </p:txBody>
      </p:sp>
      <p:graphicFrame>
        <p:nvGraphicFramePr>
          <p:cNvPr id="3" name="Tabel 2"/>
          <p:cNvGraphicFramePr>
            <a:graphicFrameLocks noGrp="1"/>
          </p:cNvGraphicFramePr>
          <p:nvPr>
            <p:extLst>
              <p:ext uri="{D42A27DB-BD31-4B8C-83A1-F6EECF244321}">
                <p14:modId xmlns:p14="http://schemas.microsoft.com/office/powerpoint/2010/main" val="2403710151"/>
              </p:ext>
            </p:extLst>
          </p:nvPr>
        </p:nvGraphicFramePr>
        <p:xfrm>
          <a:off x="467544" y="1203598"/>
          <a:ext cx="7920880" cy="2743200"/>
        </p:xfrm>
        <a:graphic>
          <a:graphicData uri="http://schemas.openxmlformats.org/drawingml/2006/table">
            <a:tbl>
              <a:tblPr firstRow="1" bandRow="1">
                <a:tableStyleId>{5940675A-B579-460E-94D1-54222C63F5DA}</a:tableStyleId>
              </a:tblPr>
              <a:tblGrid>
                <a:gridCol w="4118857"/>
                <a:gridCol w="3802023"/>
              </a:tblGrid>
              <a:tr h="370840">
                <a:tc>
                  <a:txBody>
                    <a:bodyPr/>
                    <a:lstStyle/>
                    <a:p>
                      <a:r>
                        <a:rPr lang="nl-NL" dirty="0" smtClean="0"/>
                        <a:t>Geen (potentiële)</a:t>
                      </a:r>
                    </a:p>
                    <a:p>
                      <a:r>
                        <a:rPr lang="nl-NL" dirty="0" smtClean="0"/>
                        <a:t>belangenverstrengeling</a:t>
                      </a:r>
                      <a:endParaRPr lang="nl-NL" dirty="0"/>
                    </a:p>
                  </a:txBody>
                  <a:tcPr/>
                </a:tc>
                <a:tc>
                  <a:txBody>
                    <a:bodyPr/>
                    <a:lstStyle/>
                    <a:p>
                      <a:endParaRPr lang="nl-NL" dirty="0"/>
                    </a:p>
                  </a:txBody>
                  <a:tcPr/>
                </a:tc>
              </a:tr>
              <a:tr h="370840">
                <a:tc>
                  <a:txBody>
                    <a:bodyPr/>
                    <a:lstStyle/>
                    <a:p>
                      <a:r>
                        <a:rPr lang="nl-NL" dirty="0" smtClean="0"/>
                        <a:t>Voor bijeenkomst mogelijk</a:t>
                      </a:r>
                    </a:p>
                    <a:p>
                      <a:r>
                        <a:rPr lang="nl-NL" dirty="0" smtClean="0"/>
                        <a:t>relevante relaties¹</a:t>
                      </a:r>
                      <a:endParaRPr lang="nl-NL" baseline="0" dirty="0" smtClean="0"/>
                    </a:p>
                  </a:txBody>
                  <a:tcPr/>
                </a:tc>
                <a:tc>
                  <a:txBody>
                    <a:bodyPr/>
                    <a:lstStyle/>
                    <a:p>
                      <a:r>
                        <a:rPr lang="nl-NL" dirty="0" smtClean="0"/>
                        <a:t>Bedrijfsnamen</a:t>
                      </a:r>
                      <a:endParaRPr lang="nl-NL" dirty="0"/>
                    </a:p>
                  </a:txBody>
                  <a:tcPr/>
                </a:tc>
              </a:tr>
              <a:tr h="370840">
                <a:tc>
                  <a:txBody>
                    <a:bodyPr/>
                    <a:lstStyle/>
                    <a:p>
                      <a:pPr marL="285750" indent="-285750">
                        <a:buFont typeface="Arial" pitchFamily="34" charset="0"/>
                        <a:buChar char="•"/>
                      </a:pPr>
                      <a:r>
                        <a:rPr lang="nl-NL" dirty="0" smtClean="0"/>
                        <a:t>Sponsoring of onderzoeksgeld²</a:t>
                      </a:r>
                    </a:p>
                    <a:p>
                      <a:pPr marL="285750" indent="-285750">
                        <a:buFont typeface="Arial" pitchFamily="34" charset="0"/>
                        <a:buChar char="•"/>
                      </a:pPr>
                      <a:r>
                        <a:rPr lang="nl-NL" dirty="0" smtClean="0"/>
                        <a:t>Honorarium of andere (financiële)</a:t>
                      </a:r>
                      <a:r>
                        <a:rPr lang="nl-NL" baseline="0" dirty="0" smtClean="0"/>
                        <a:t> </a:t>
                      </a:r>
                      <a:r>
                        <a:rPr lang="nl-NL" dirty="0" smtClean="0"/>
                        <a:t>vergoeding³</a:t>
                      </a:r>
                    </a:p>
                    <a:p>
                      <a:pPr marL="285750" indent="-285750">
                        <a:buFont typeface="Arial" pitchFamily="34" charset="0"/>
                        <a:buChar char="•"/>
                      </a:pPr>
                      <a:r>
                        <a:rPr lang="nl-NL" dirty="0" smtClean="0"/>
                        <a:t>Aandeelhouder⁴</a:t>
                      </a:r>
                    </a:p>
                    <a:p>
                      <a:pPr marL="285750" indent="-285750">
                        <a:buFont typeface="Arial" pitchFamily="34" charset="0"/>
                        <a:buChar char="•"/>
                      </a:pPr>
                      <a:r>
                        <a:rPr lang="nl-NL" dirty="0" smtClean="0"/>
                        <a:t>Andere relatie, </a:t>
                      </a:r>
                      <a:r>
                        <a:rPr lang="nl-NL" smtClean="0"/>
                        <a:t>namelijk…⁵</a:t>
                      </a:r>
                      <a:endParaRPr lang="nl-NL" dirty="0"/>
                    </a:p>
                  </a:txBody>
                  <a:tcPr/>
                </a:tc>
                <a:tc>
                  <a:txBody>
                    <a:bodyPr/>
                    <a:lstStyle/>
                    <a:p>
                      <a:pPr marL="285750" indent="-285750">
                        <a:buFont typeface="Arial" pitchFamily="34" charset="0"/>
                        <a:buChar char="•"/>
                      </a:pPr>
                      <a:r>
                        <a:rPr lang="nl-NL" dirty="0" smtClean="0"/>
                        <a:t> </a:t>
                      </a:r>
                      <a:r>
                        <a:rPr lang="nl-NL" dirty="0" smtClean="0"/>
                        <a:t>NFU </a:t>
                      </a:r>
                      <a:r>
                        <a:rPr lang="nl-NL" dirty="0" err="1" smtClean="0"/>
                        <a:t>Citrien</a:t>
                      </a:r>
                      <a:r>
                        <a:rPr lang="nl-NL" baseline="0" dirty="0" smtClean="0"/>
                        <a:t> fonds</a:t>
                      </a:r>
                      <a:r>
                        <a:rPr lang="nl-NL" dirty="0" smtClean="0"/>
                        <a:t> </a:t>
                      </a:r>
                      <a:endParaRPr lang="nl-NL" dirty="0" smtClean="0"/>
                    </a:p>
                    <a:p>
                      <a:pPr marL="285750" indent="-285750">
                        <a:buFont typeface="Arial" pitchFamily="34" charset="0"/>
                        <a:buChar char="•"/>
                      </a:pPr>
                      <a:r>
                        <a:rPr lang="nl-NL" dirty="0" smtClean="0"/>
                        <a:t> </a:t>
                      </a:r>
                      <a:r>
                        <a:rPr lang="nl-NL" dirty="0" smtClean="0"/>
                        <a:t>Zorg &amp; Zekerheid</a:t>
                      </a:r>
                      <a:endParaRPr lang="nl-NL" dirty="0" smtClean="0"/>
                    </a:p>
                    <a:p>
                      <a:pPr marL="285750" indent="-285750">
                        <a:buFont typeface="Arial" pitchFamily="34" charset="0"/>
                        <a:buChar char="•"/>
                      </a:pPr>
                      <a:r>
                        <a:rPr lang="nl-NL" dirty="0" smtClean="0"/>
                        <a:t> </a:t>
                      </a:r>
                    </a:p>
                    <a:p>
                      <a:pPr marL="285750" indent="-285750">
                        <a:buFont typeface="Arial" pitchFamily="34" charset="0"/>
                        <a:buChar char="•"/>
                      </a:pPr>
                      <a:r>
                        <a:rPr lang="nl-NL" dirty="0" smtClean="0"/>
                        <a:t> </a:t>
                      </a:r>
                    </a:p>
                    <a:p>
                      <a:pPr marL="0" indent="0">
                        <a:buFont typeface="Arial" pitchFamily="34" charset="0"/>
                        <a:buNone/>
                      </a:pPr>
                      <a:endParaRPr lang="nl-NL" dirty="0"/>
                    </a:p>
                  </a:txBody>
                  <a:tcPr/>
                </a:tc>
              </a:tr>
            </a:tbl>
          </a:graphicData>
        </a:graphic>
      </p:graphicFrame>
    </p:spTree>
    <p:extLst>
      <p:ext uri="{BB962C8B-B14F-4D97-AF65-F5344CB8AC3E}">
        <p14:creationId xmlns:p14="http://schemas.microsoft.com/office/powerpoint/2010/main" val="79060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MyHeart</a:t>
            </a:r>
            <a:r>
              <a:rPr lang="nl-NL" dirty="0" smtClean="0"/>
              <a:t> </a:t>
            </a:r>
            <a:r>
              <a:rPr lang="nl-NL" dirty="0" err="1" smtClean="0"/>
              <a:t>Counts</a:t>
            </a:r>
            <a:endParaRPr lang="nl-NL" dirty="0"/>
          </a:p>
        </p:txBody>
      </p:sp>
      <p:sp>
        <p:nvSpPr>
          <p:cNvPr id="4" name="Content Placeholder 2"/>
          <p:cNvSpPr>
            <a:spLocks noGrp="1"/>
          </p:cNvSpPr>
          <p:nvPr>
            <p:ph idx="1"/>
          </p:nvPr>
        </p:nvSpPr>
        <p:spPr>
          <a:xfrm>
            <a:off x="251520" y="1130820"/>
            <a:ext cx="8291512" cy="5113338"/>
          </a:xfrm>
          <a:noFill/>
        </p:spPr>
        <p:txBody>
          <a:bodyPr>
            <a:normAutofit/>
          </a:bodyPr>
          <a:lstStyle/>
          <a:p>
            <a:pPr marL="342900" indent="-342900">
              <a:buFont typeface="Arial" pitchFamily="34" charset="0"/>
              <a:buChar char="•"/>
            </a:pPr>
            <a:r>
              <a:rPr lang="en-US" sz="1600" dirty="0" err="1" smtClean="0"/>
              <a:t>Fysieke</a:t>
            </a:r>
            <a:r>
              <a:rPr lang="en-US" sz="1600" dirty="0" smtClean="0"/>
              <a:t> </a:t>
            </a:r>
            <a:r>
              <a:rPr lang="en-US" sz="1600" dirty="0" err="1" smtClean="0"/>
              <a:t>activiteit</a:t>
            </a:r>
            <a:r>
              <a:rPr lang="en-US" sz="1600" dirty="0" smtClean="0"/>
              <a:t>: </a:t>
            </a:r>
            <a:r>
              <a:rPr lang="en-US" sz="1600" dirty="0" err="1" smtClean="0"/>
              <a:t>meest</a:t>
            </a:r>
            <a:r>
              <a:rPr lang="en-US" sz="1600" dirty="0" smtClean="0"/>
              <a:t> </a:t>
            </a:r>
            <a:r>
              <a:rPr lang="en-US" sz="1600" dirty="0" err="1" smtClean="0"/>
              <a:t>natuurlijke</a:t>
            </a:r>
            <a:r>
              <a:rPr lang="en-US" sz="1600" dirty="0" smtClean="0"/>
              <a:t> </a:t>
            </a:r>
            <a:r>
              <a:rPr lang="en-US" sz="1600" dirty="0" err="1" smtClean="0"/>
              <a:t>en</a:t>
            </a:r>
            <a:r>
              <a:rPr lang="en-US" sz="1600" dirty="0" smtClean="0"/>
              <a:t> </a:t>
            </a:r>
            <a:r>
              <a:rPr lang="en-US" sz="1600" dirty="0" err="1" smtClean="0"/>
              <a:t>goede</a:t>
            </a:r>
            <a:r>
              <a:rPr lang="en-US" sz="1600" dirty="0" smtClean="0"/>
              <a:t> </a:t>
            </a:r>
            <a:r>
              <a:rPr lang="en-US" sz="1600" dirty="0" err="1" smtClean="0"/>
              <a:t>manier</a:t>
            </a:r>
            <a:r>
              <a:rPr lang="en-US" sz="1600" dirty="0" smtClean="0"/>
              <a:t> </a:t>
            </a:r>
            <a:r>
              <a:rPr lang="en-US" sz="1600" dirty="0" err="1" smtClean="0"/>
              <a:t>voor</a:t>
            </a:r>
            <a:r>
              <a:rPr lang="en-US" sz="1600" dirty="0" smtClean="0"/>
              <a:t> </a:t>
            </a:r>
            <a:r>
              <a:rPr lang="en-US" sz="1600" dirty="0" err="1" smtClean="0"/>
              <a:t>een</a:t>
            </a:r>
            <a:r>
              <a:rPr lang="en-US" sz="1600" dirty="0" smtClean="0"/>
              <a:t> </a:t>
            </a:r>
            <a:r>
              <a:rPr lang="en-US" sz="1600" dirty="0" err="1" smtClean="0"/>
              <a:t>gezonde</a:t>
            </a:r>
            <a:r>
              <a:rPr lang="en-US" sz="1600" dirty="0" smtClean="0"/>
              <a:t> leefstijl!</a:t>
            </a:r>
            <a:r>
              <a:rPr lang="en-US" sz="1600" baseline="30000" dirty="0" smtClean="0"/>
              <a:t>1</a:t>
            </a:r>
            <a:endParaRPr lang="en-US" sz="1600" baseline="30000" dirty="0" smtClean="0"/>
          </a:p>
          <a:p>
            <a:pPr marL="342900" indent="-342900">
              <a:buFont typeface="Arial" pitchFamily="34" charset="0"/>
              <a:buChar char="•"/>
            </a:pPr>
            <a:endParaRPr lang="en-US" sz="1600" baseline="30000" dirty="0"/>
          </a:p>
          <a:p>
            <a:pPr marL="342900" indent="-342900">
              <a:buFont typeface="Arial" pitchFamily="34" charset="0"/>
              <a:buChar char="•"/>
            </a:pPr>
            <a:r>
              <a:rPr lang="en-US" sz="1600" dirty="0" smtClean="0"/>
              <a:t>Hoe </a:t>
            </a:r>
            <a:r>
              <a:rPr lang="en-US" sz="1600" dirty="0" err="1" smtClean="0"/>
              <a:t>kunnen</a:t>
            </a:r>
            <a:r>
              <a:rPr lang="en-US" sz="1600" dirty="0" smtClean="0"/>
              <a:t> we </a:t>
            </a:r>
            <a:r>
              <a:rPr lang="en-US" sz="1600" dirty="0" err="1" smtClean="0"/>
              <a:t>dit</a:t>
            </a:r>
            <a:r>
              <a:rPr lang="en-US" sz="1600" dirty="0" smtClean="0"/>
              <a:t> </a:t>
            </a:r>
            <a:r>
              <a:rPr lang="en-US" sz="1600" dirty="0" err="1" smtClean="0"/>
              <a:t>meten</a:t>
            </a:r>
            <a:r>
              <a:rPr lang="en-US" sz="1600" dirty="0" smtClean="0"/>
              <a:t>?</a:t>
            </a:r>
            <a:endParaRPr lang="en-US" sz="1600" dirty="0" smtClean="0"/>
          </a:p>
          <a:p>
            <a:pPr marL="702900" lvl="2" indent="-342900">
              <a:buFont typeface="Arial" pitchFamily="34" charset="0"/>
              <a:buChar char="•"/>
            </a:pPr>
            <a:r>
              <a:rPr lang="en-US" sz="1200" dirty="0" err="1" smtClean="0"/>
              <a:t>Geen</a:t>
            </a:r>
            <a:r>
              <a:rPr lang="en-US" sz="1200" dirty="0" smtClean="0"/>
              <a:t> 24-uurs </a:t>
            </a:r>
            <a:r>
              <a:rPr lang="en-US" sz="1200" dirty="0" smtClean="0"/>
              <a:t>data</a:t>
            </a:r>
          </a:p>
          <a:p>
            <a:pPr marL="702900" lvl="2" indent="-342900">
              <a:buFont typeface="Arial" pitchFamily="34" charset="0"/>
              <a:buChar char="•"/>
            </a:pPr>
            <a:r>
              <a:rPr lang="en-US" sz="1200" dirty="0" err="1" smtClean="0"/>
              <a:t>Slaap</a:t>
            </a:r>
            <a:r>
              <a:rPr lang="en-US" sz="1200" dirty="0" err="1" smtClean="0"/>
              <a:t>-waak</a:t>
            </a:r>
            <a:r>
              <a:rPr lang="en-US" sz="1200" dirty="0" smtClean="0"/>
              <a:t> </a:t>
            </a:r>
            <a:r>
              <a:rPr lang="en-US" sz="1200" dirty="0" err="1" smtClean="0"/>
              <a:t>ritme</a:t>
            </a:r>
            <a:endParaRPr lang="en-US" sz="1200" dirty="0" smtClean="0"/>
          </a:p>
          <a:p>
            <a:pPr marL="702900" lvl="2" indent="-342900">
              <a:buFont typeface="Arial" pitchFamily="34" charset="0"/>
              <a:buChar char="•"/>
            </a:pPr>
            <a:endParaRPr lang="en-US" sz="900" dirty="0"/>
          </a:p>
          <a:p>
            <a:pPr marL="342900" lvl="1" indent="-342900">
              <a:buFont typeface="Arial" pitchFamily="34" charset="0"/>
              <a:buChar char="•"/>
            </a:pPr>
            <a:r>
              <a:rPr lang="en-US" sz="1600" dirty="0" smtClean="0"/>
              <a:t>Hoe </a:t>
            </a:r>
            <a:r>
              <a:rPr lang="en-US" sz="1600" dirty="0" err="1" smtClean="0"/>
              <a:t>kunnen</a:t>
            </a:r>
            <a:r>
              <a:rPr lang="en-US" sz="1600" dirty="0" smtClean="0"/>
              <a:t> we </a:t>
            </a:r>
            <a:r>
              <a:rPr lang="en-US" sz="1600" dirty="0" err="1" smtClean="0"/>
              <a:t>dit</a:t>
            </a:r>
            <a:r>
              <a:rPr lang="en-US" sz="1600" dirty="0" smtClean="0"/>
              <a:t> </a:t>
            </a:r>
            <a:r>
              <a:rPr lang="en-US" sz="1600" dirty="0" err="1" smtClean="0"/>
              <a:t>verbeteren</a:t>
            </a:r>
            <a:r>
              <a:rPr lang="en-US" sz="1600" dirty="0" smtClean="0"/>
              <a:t>?</a:t>
            </a:r>
            <a:endParaRPr lang="en-US" sz="1600" dirty="0" smtClean="0"/>
          </a:p>
          <a:p>
            <a:pPr marL="702900" lvl="2" indent="-342900">
              <a:buFont typeface="Arial" pitchFamily="34" charset="0"/>
              <a:buChar char="•"/>
            </a:pPr>
            <a:r>
              <a:rPr lang="en-US" sz="1200" dirty="0" smtClean="0"/>
              <a:t>Face-to-face contact </a:t>
            </a:r>
            <a:r>
              <a:rPr lang="en-US" sz="1200" dirty="0" smtClean="0"/>
              <a:t>1-2/</a:t>
            </a:r>
            <a:r>
              <a:rPr lang="en-US" sz="1200" dirty="0" err="1" smtClean="0"/>
              <a:t>jaar</a:t>
            </a:r>
            <a:endParaRPr lang="en-US" sz="1200" dirty="0" smtClean="0"/>
          </a:p>
          <a:p>
            <a:pPr marL="702900" lvl="2" indent="-342900">
              <a:buFont typeface="Arial" pitchFamily="34" charset="0"/>
              <a:buChar char="•"/>
            </a:pPr>
            <a:r>
              <a:rPr lang="en-US" sz="1200" dirty="0" err="1" smtClean="0"/>
              <a:t>Leeftstijl</a:t>
            </a:r>
            <a:r>
              <a:rPr lang="en-US" sz="1200" dirty="0" smtClean="0"/>
              <a:t> </a:t>
            </a:r>
            <a:r>
              <a:rPr lang="en-US" sz="1200" dirty="0" err="1" smtClean="0"/>
              <a:t>verandere</a:t>
            </a:r>
            <a:r>
              <a:rPr lang="en-US" sz="1200" dirty="0" smtClean="0"/>
              <a:t> </a:t>
            </a:r>
            <a:r>
              <a:rPr lang="en-US" sz="1200" dirty="0" err="1" smtClean="0"/>
              <a:t>vindt</a:t>
            </a:r>
            <a:r>
              <a:rPr lang="en-US" sz="1200" dirty="0" smtClean="0"/>
              <a:t> </a:t>
            </a:r>
            <a:r>
              <a:rPr lang="en-US" sz="1200" dirty="0" err="1" smtClean="0"/>
              <a:t>thuis</a:t>
            </a:r>
            <a:r>
              <a:rPr lang="en-US" sz="1200" dirty="0" smtClean="0"/>
              <a:t> </a:t>
            </a:r>
            <a:r>
              <a:rPr lang="en-US" sz="1200" dirty="0" err="1" smtClean="0"/>
              <a:t>plaats</a:t>
            </a:r>
            <a:r>
              <a:rPr lang="en-US" sz="1200" dirty="0" smtClean="0"/>
              <a:t>!</a:t>
            </a:r>
            <a:endParaRPr lang="en-US" sz="1200" dirty="0" smtClean="0"/>
          </a:p>
          <a:p>
            <a:pPr marL="342900" indent="-342900">
              <a:buFont typeface="Arial" pitchFamily="34" charset="0"/>
              <a:buChar char="•"/>
            </a:pPr>
            <a:endParaRPr lang="en-US" sz="1600" dirty="0"/>
          </a:p>
          <a:p>
            <a:pPr marL="342900" indent="-342900">
              <a:buFont typeface="Arial" pitchFamily="34" charset="0"/>
              <a:buChar char="•"/>
            </a:pPr>
            <a:endParaRPr lang="en-GB" sz="1600" dirty="0"/>
          </a:p>
        </p:txBody>
      </p:sp>
      <p:sp>
        <p:nvSpPr>
          <p:cNvPr id="5" name="TextBox 4"/>
          <p:cNvSpPr txBox="1"/>
          <p:nvPr/>
        </p:nvSpPr>
        <p:spPr>
          <a:xfrm>
            <a:off x="6583335" y="4836381"/>
            <a:ext cx="2428875" cy="253916"/>
          </a:xfrm>
          <a:prstGeom prst="rect">
            <a:avLst/>
          </a:prstGeom>
          <a:noFill/>
        </p:spPr>
        <p:txBody>
          <a:bodyPr wrap="square" rtlCol="0">
            <a:spAutoFit/>
          </a:bodyPr>
          <a:lstStyle/>
          <a:p>
            <a:r>
              <a:rPr lang="en-US" sz="1050" baseline="30000" dirty="0" smtClean="0">
                <a:solidFill>
                  <a:schemeClr val="accent6"/>
                </a:solidFill>
              </a:rPr>
              <a:t>1 </a:t>
            </a:r>
            <a:r>
              <a:rPr lang="en-US" sz="1050" dirty="0" smtClean="0">
                <a:solidFill>
                  <a:schemeClr val="accent6"/>
                </a:solidFill>
              </a:rPr>
              <a:t>Franco OH, Arch </a:t>
            </a:r>
            <a:r>
              <a:rPr lang="en-US" sz="1050" dirty="0" err="1" smtClean="0">
                <a:solidFill>
                  <a:schemeClr val="accent6"/>
                </a:solidFill>
              </a:rPr>
              <a:t>Int</a:t>
            </a:r>
            <a:r>
              <a:rPr lang="en-US" sz="1050" dirty="0" smtClean="0">
                <a:solidFill>
                  <a:schemeClr val="accent6"/>
                </a:solidFill>
              </a:rPr>
              <a:t> Med 2005</a:t>
            </a:r>
            <a:endParaRPr lang="en-GB" sz="1050" dirty="0">
              <a:solidFill>
                <a:schemeClr val="accent6"/>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634" y="0"/>
            <a:ext cx="5351078" cy="500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166" y="705602"/>
            <a:ext cx="2068781" cy="413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627534"/>
            <a:ext cx="2079311" cy="420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34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500"/>
                                        <p:tgtEl>
                                          <p:spTgt spid="4">
                                            <p:txEl>
                                              <p:pRg st="8" end="8"/>
                                            </p:txEl>
                                          </p:spTgt>
                                        </p:tgtEl>
                                      </p:cBhvr>
                                    </p:animEffect>
                                  </p:childTnLst>
                                </p:cTn>
                              </p:par>
                              <p:par>
                                <p:cTn id="30" presetID="10" presetClass="exit" presetSubtype="0" fill="hold"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MyHeart</a:t>
            </a:r>
            <a:r>
              <a:rPr lang="nl-NL" dirty="0"/>
              <a:t> </a:t>
            </a:r>
            <a:r>
              <a:rPr lang="nl-NL" dirty="0" err="1"/>
              <a:t>Counts</a:t>
            </a:r>
            <a:endParaRPr lang="en-GB" dirty="0"/>
          </a:p>
        </p:txBody>
      </p:sp>
      <p:pic>
        <p:nvPicPr>
          <p:cNvPr id="6" name="Picture 2" descr="Afbeeldingsresultaat voor european union map"/>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076056" y="1233207"/>
            <a:ext cx="3057187" cy="3029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093" y="3419475"/>
            <a:ext cx="1758933" cy="1240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bwMode="auto">
          <a:xfrm>
            <a:off x="2699792" y="2734875"/>
            <a:ext cx="1706257" cy="51831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ＭＳ Ｐゴシック" charset="0"/>
            </a:endParaRPr>
          </a:p>
        </p:txBody>
      </p:sp>
      <p:sp>
        <p:nvSpPr>
          <p:cNvPr id="9" name="TextBox 8"/>
          <p:cNvSpPr txBox="1"/>
          <p:nvPr/>
        </p:nvSpPr>
        <p:spPr>
          <a:xfrm>
            <a:off x="1887990" y="3939713"/>
            <a:ext cx="7256010" cy="523220"/>
          </a:xfrm>
          <a:prstGeom prst="rect">
            <a:avLst/>
          </a:prstGeom>
          <a:noFill/>
        </p:spPr>
        <p:txBody>
          <a:bodyPr wrap="square" rtlCol="0">
            <a:spAutoFit/>
          </a:bodyPr>
          <a:lstStyle/>
          <a:p>
            <a:pPr algn="ctr"/>
            <a:r>
              <a:rPr lang="en-US" sz="2800" dirty="0" err="1" smtClean="0">
                <a:solidFill>
                  <a:srgbClr val="FF0000"/>
                </a:solidFill>
                <a:latin typeface="+mn-lt"/>
              </a:rPr>
              <a:t>MyHeart</a:t>
            </a:r>
            <a:r>
              <a:rPr lang="en-US" sz="2800" dirty="0" smtClean="0">
                <a:solidFill>
                  <a:srgbClr val="FF0000"/>
                </a:solidFill>
                <a:latin typeface="+mn-lt"/>
              </a:rPr>
              <a:t> Counts EU</a:t>
            </a:r>
            <a:endParaRPr lang="en-GB" sz="400" dirty="0">
              <a:solidFill>
                <a:srgbClr val="FF0000"/>
              </a:solidFill>
              <a:latin typeface="+mn-lt"/>
            </a:endParaRPr>
          </a:p>
        </p:txBody>
      </p:sp>
      <p:sp>
        <p:nvSpPr>
          <p:cNvPr id="10" name="TextBox 9"/>
          <p:cNvSpPr txBox="1"/>
          <p:nvPr/>
        </p:nvSpPr>
        <p:spPr>
          <a:xfrm>
            <a:off x="6235705" y="2529914"/>
            <a:ext cx="997876" cy="1446550"/>
          </a:xfrm>
          <a:prstGeom prst="rect">
            <a:avLst/>
          </a:prstGeom>
          <a:noFill/>
        </p:spPr>
        <p:txBody>
          <a:bodyPr wrap="square" rtlCol="0">
            <a:spAutoFit/>
          </a:bodyPr>
          <a:lstStyle/>
          <a:p>
            <a:r>
              <a:rPr lang="en-US" sz="8800" dirty="0" smtClean="0">
                <a:solidFill>
                  <a:srgbClr val="FF0000"/>
                </a:solidFill>
                <a:latin typeface="+mn-lt"/>
              </a:rPr>
              <a:t>?</a:t>
            </a:r>
            <a:endParaRPr lang="en-GB" sz="1200" dirty="0">
              <a:solidFill>
                <a:srgbClr val="FF0000"/>
              </a:solidFill>
              <a:latin typeface="+mn-lt"/>
            </a:endParaRP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093" y="1059581"/>
            <a:ext cx="1758933" cy="151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093" y="2571750"/>
            <a:ext cx="1758933"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09164" y="4782298"/>
            <a:ext cx="3848834" cy="253916"/>
          </a:xfrm>
          <a:prstGeom prst="rect">
            <a:avLst/>
          </a:prstGeom>
          <a:noFill/>
        </p:spPr>
        <p:txBody>
          <a:bodyPr wrap="square" rtlCol="0">
            <a:spAutoFit/>
          </a:bodyPr>
          <a:lstStyle/>
          <a:p>
            <a:r>
              <a:rPr lang="pt-BR" sz="1050" dirty="0" smtClean="0">
                <a:solidFill>
                  <a:schemeClr val="accent6"/>
                </a:solidFill>
              </a:rPr>
              <a:t>McConnell MV, et al. JAMA </a:t>
            </a:r>
            <a:r>
              <a:rPr lang="pt-BR" sz="1050" dirty="0">
                <a:solidFill>
                  <a:schemeClr val="accent6"/>
                </a:solidFill>
              </a:rPr>
              <a:t>Cardiol. 2017;2(1):</a:t>
            </a:r>
            <a:r>
              <a:rPr lang="pt-BR" sz="1050" dirty="0" smtClean="0">
                <a:solidFill>
                  <a:schemeClr val="accent6"/>
                </a:solidFill>
              </a:rPr>
              <a:t>67-76.</a:t>
            </a:r>
            <a:endParaRPr lang="pt-BR" sz="1050" dirty="0">
              <a:solidFill>
                <a:schemeClr val="accent6"/>
              </a:solidFill>
            </a:endParaRPr>
          </a:p>
        </p:txBody>
      </p:sp>
    </p:spTree>
    <p:extLst>
      <p:ext uri="{BB962C8B-B14F-4D97-AF65-F5344CB8AC3E}">
        <p14:creationId xmlns:p14="http://schemas.microsoft.com/office/powerpoint/2010/main" val="1884038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dirty="0"/>
              <a:t>Bijdrage aan programma </a:t>
            </a:r>
            <a:r>
              <a:rPr lang="nl-NL" sz="3200" dirty="0" err="1"/>
              <a:t>deliverables</a:t>
            </a:r>
            <a:endParaRPr lang="nl-NL"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75960"/>
            <a:ext cx="8079586" cy="2292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552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3478"/>
            <a:ext cx="8229600" cy="857250"/>
          </a:xfrm>
        </p:spPr>
        <p:txBody>
          <a:bodyPr>
            <a:noAutofit/>
          </a:bodyPr>
          <a:lstStyle/>
          <a:p>
            <a:r>
              <a:rPr lang="nl-NL" sz="3200" dirty="0"/>
              <a:t>Bijdrage aan programma </a:t>
            </a:r>
            <a:r>
              <a:rPr lang="nl-NL" sz="3200" dirty="0" err="1"/>
              <a:t>deliverables</a:t>
            </a:r>
            <a:endParaRPr lang="nl-NL" sz="3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96" y="987574"/>
            <a:ext cx="7340864" cy="399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Afbeeldingsresultaat voor nell leiden">
            <a:extLst>
              <a:ext uri="{FF2B5EF4-FFF2-40B4-BE49-F238E27FC236}">
                <a16:creationId xmlns:a16="http://schemas.microsoft.com/office/drawing/2014/main" xmlns="" id="{A9CDFDBD-79D7-49DC-9A08-B597C60C55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3723878"/>
            <a:ext cx="1870342" cy="1390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25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SMART-doelstellingen</a:t>
            </a:r>
          </a:p>
        </p:txBody>
      </p:sp>
      <p:graphicFrame>
        <p:nvGraphicFramePr>
          <p:cNvPr id="4" name="Tabel 4"/>
          <p:cNvGraphicFramePr>
            <a:graphicFrameLocks noGrp="1"/>
          </p:cNvGraphicFramePr>
          <p:nvPr>
            <p:extLst>
              <p:ext uri="{D42A27DB-BD31-4B8C-83A1-F6EECF244321}">
                <p14:modId xmlns:p14="http://schemas.microsoft.com/office/powerpoint/2010/main" val="1159554287"/>
              </p:ext>
            </p:extLst>
          </p:nvPr>
        </p:nvGraphicFramePr>
        <p:xfrm>
          <a:off x="251520" y="1059582"/>
          <a:ext cx="8526018" cy="3885064"/>
        </p:xfrm>
        <a:graphic>
          <a:graphicData uri="http://schemas.openxmlformats.org/drawingml/2006/table">
            <a:tbl>
              <a:tblPr firstRow="1" bandRow="1">
                <a:tableStyleId>{21E4AEA4-8DFA-4A89-87EB-49C32662AFE0}</a:tableStyleId>
              </a:tblPr>
              <a:tblGrid>
                <a:gridCol w="1513755">
                  <a:extLst>
                    <a:ext uri="{9D8B030D-6E8A-4147-A177-3AD203B41FA5}">
                      <a16:colId xmlns="" xmlns:a16="http://schemas.microsoft.com/office/drawing/2014/main" val="3227368087"/>
                    </a:ext>
                  </a:extLst>
                </a:gridCol>
                <a:gridCol w="1410096">
                  <a:extLst>
                    <a:ext uri="{9D8B030D-6E8A-4147-A177-3AD203B41FA5}">
                      <a16:colId xmlns="" xmlns:a16="http://schemas.microsoft.com/office/drawing/2014/main" val="2589285323"/>
                    </a:ext>
                  </a:extLst>
                </a:gridCol>
                <a:gridCol w="1410096">
                  <a:extLst>
                    <a:ext uri="{9D8B030D-6E8A-4147-A177-3AD203B41FA5}">
                      <a16:colId xmlns="" xmlns:a16="http://schemas.microsoft.com/office/drawing/2014/main" val="953873547"/>
                    </a:ext>
                  </a:extLst>
                </a:gridCol>
                <a:gridCol w="1470079">
                  <a:extLst>
                    <a:ext uri="{9D8B030D-6E8A-4147-A177-3AD203B41FA5}">
                      <a16:colId xmlns="" xmlns:a16="http://schemas.microsoft.com/office/drawing/2014/main" val="763489470"/>
                    </a:ext>
                  </a:extLst>
                </a:gridCol>
                <a:gridCol w="1360996">
                  <a:extLst>
                    <a:ext uri="{9D8B030D-6E8A-4147-A177-3AD203B41FA5}">
                      <a16:colId xmlns="" xmlns:a16="http://schemas.microsoft.com/office/drawing/2014/main" val="1123120408"/>
                    </a:ext>
                  </a:extLst>
                </a:gridCol>
                <a:gridCol w="1360996">
                  <a:extLst>
                    <a:ext uri="{9D8B030D-6E8A-4147-A177-3AD203B41FA5}">
                      <a16:colId xmlns="" xmlns:a16="http://schemas.microsoft.com/office/drawing/2014/main" val="2018812262"/>
                    </a:ext>
                  </a:extLst>
                </a:gridCol>
              </a:tblGrid>
              <a:tr h="566572">
                <a:tc>
                  <a:txBody>
                    <a:bodyPr/>
                    <a:lstStyle/>
                    <a:p>
                      <a:r>
                        <a:rPr lang="nl-NL" sz="1400" dirty="0" smtClean="0"/>
                        <a:t>Deliverable</a:t>
                      </a:r>
                      <a:endParaRPr lang="nl-NL" sz="1400" dirty="0"/>
                    </a:p>
                  </a:txBody>
                  <a:tcPr/>
                </a:tc>
                <a:tc>
                  <a:txBody>
                    <a:bodyPr/>
                    <a:lstStyle/>
                    <a:p>
                      <a:r>
                        <a:rPr lang="nl-NL" sz="1800" dirty="0" smtClean="0"/>
                        <a:t>S</a:t>
                      </a:r>
                      <a:r>
                        <a:rPr lang="nl-NL" sz="800" dirty="0" smtClean="0"/>
                        <a:t>pecifiek</a:t>
                      </a:r>
                      <a:endParaRPr lang="nl-NL" sz="1800" dirty="0"/>
                    </a:p>
                  </a:txBody>
                  <a:tcPr/>
                </a:tc>
                <a:tc>
                  <a:txBody>
                    <a:bodyPr/>
                    <a:lstStyle/>
                    <a:p>
                      <a:r>
                        <a:rPr lang="nl-NL" sz="1800" dirty="0" smtClean="0"/>
                        <a:t>M</a:t>
                      </a:r>
                      <a:r>
                        <a:rPr lang="nl-NL" sz="800" dirty="0" smtClean="0"/>
                        <a:t>eetbaar</a:t>
                      </a:r>
                      <a:endParaRPr lang="nl-NL" sz="1800" dirty="0"/>
                    </a:p>
                  </a:txBody>
                  <a:tcPr/>
                </a:tc>
                <a:tc>
                  <a:txBody>
                    <a:bodyPr/>
                    <a:lstStyle/>
                    <a:p>
                      <a:r>
                        <a:rPr lang="nl-NL" sz="1800" dirty="0" smtClean="0"/>
                        <a:t>A</a:t>
                      </a:r>
                      <a:r>
                        <a:rPr lang="nl-NL" sz="800" dirty="0" smtClean="0"/>
                        <a:t>c</a:t>
                      </a:r>
                      <a:r>
                        <a:rPr lang="nl-NL" sz="800" kern="1200" dirty="0" smtClean="0"/>
                        <a:t>ceptabe</a:t>
                      </a:r>
                      <a:r>
                        <a:rPr lang="nl-NL" sz="800" dirty="0" smtClean="0"/>
                        <a:t>l</a:t>
                      </a:r>
                      <a:endParaRPr lang="nl-NL" sz="800" dirty="0"/>
                    </a:p>
                  </a:txBody>
                  <a:tcPr/>
                </a:tc>
                <a:tc>
                  <a:txBody>
                    <a:bodyPr/>
                    <a:lstStyle/>
                    <a:p>
                      <a:r>
                        <a:rPr lang="nl-NL" sz="1800" dirty="0" smtClean="0"/>
                        <a:t>R</a:t>
                      </a:r>
                      <a:r>
                        <a:rPr lang="nl-NL" sz="800" dirty="0" smtClean="0"/>
                        <a:t>elevant,</a:t>
                      </a:r>
                      <a:r>
                        <a:rPr lang="nl-NL" sz="800" baseline="0" dirty="0" smtClean="0"/>
                        <a:t> realistisch</a:t>
                      </a:r>
                      <a:endParaRPr lang="nl-NL" sz="800" dirty="0"/>
                    </a:p>
                  </a:txBody>
                  <a:tcPr/>
                </a:tc>
                <a:tc>
                  <a:txBody>
                    <a:bodyPr/>
                    <a:lstStyle/>
                    <a:p>
                      <a:r>
                        <a:rPr lang="nl-NL" sz="1800" dirty="0" smtClean="0"/>
                        <a:t>T</a:t>
                      </a:r>
                      <a:r>
                        <a:rPr lang="nl-NL" sz="800" dirty="0" smtClean="0"/>
                        <a:t>ijdgebonden</a:t>
                      </a:r>
                      <a:endParaRPr lang="nl-NL" sz="800" dirty="0"/>
                    </a:p>
                  </a:txBody>
                  <a:tcPr/>
                </a:tc>
                <a:extLst>
                  <a:ext uri="{0D108BD9-81ED-4DB2-BD59-A6C34878D82A}">
                    <a16:rowId xmlns="" xmlns:a16="http://schemas.microsoft.com/office/drawing/2014/main" val="1363070102"/>
                  </a:ext>
                </a:extLst>
              </a:tr>
              <a:tr h="1052205">
                <a:tc>
                  <a:txBody>
                    <a:bodyPr/>
                    <a:lstStyle/>
                    <a:p>
                      <a:r>
                        <a:rPr lang="nl-NL" sz="1400" dirty="0" smtClean="0"/>
                        <a:t>10</a:t>
                      </a:r>
                      <a:endParaRPr lang="nl-NL" sz="1400" dirty="0"/>
                    </a:p>
                  </a:txBody>
                  <a:tcPr/>
                </a:tc>
                <a:tc>
                  <a:txBody>
                    <a:bodyPr/>
                    <a:lstStyle/>
                    <a:p>
                      <a:r>
                        <a:rPr lang="nl-NL" sz="1400" dirty="0" smtClean="0"/>
                        <a:t>Toolkit dataverzameling met apps</a:t>
                      </a:r>
                      <a:endParaRPr lang="nl-NL" sz="1400" dirty="0"/>
                    </a:p>
                  </a:txBody>
                  <a:tcPr/>
                </a:tc>
                <a:tc>
                  <a:txBody>
                    <a:bodyPr/>
                    <a:lstStyle/>
                    <a:p>
                      <a:r>
                        <a:rPr lang="nl-NL" sz="1400" dirty="0" smtClean="0"/>
                        <a:t>Online op de </a:t>
                      </a:r>
                      <a:r>
                        <a:rPr lang="nl-NL" sz="1400" dirty="0" err="1" smtClean="0"/>
                        <a:t>Citrien</a:t>
                      </a:r>
                      <a:r>
                        <a:rPr lang="nl-NL" sz="1400" dirty="0" smtClean="0"/>
                        <a:t> website eind</a:t>
                      </a:r>
                      <a:r>
                        <a:rPr lang="nl-NL" sz="1400" baseline="0" dirty="0" smtClean="0"/>
                        <a:t> project</a:t>
                      </a:r>
                      <a:endParaRPr lang="nl-NL" sz="1400" dirty="0"/>
                    </a:p>
                  </a:txBody>
                  <a:tcPr/>
                </a:tc>
                <a:tc>
                  <a:txBody>
                    <a:bodyPr/>
                    <a:lstStyle/>
                    <a:p>
                      <a:r>
                        <a:rPr lang="nl-NL" sz="1400" dirty="0" smtClean="0"/>
                        <a:t>Voor onderzoekers en artsen</a:t>
                      </a:r>
                      <a:endParaRPr lang="nl-NL" sz="1400" dirty="0"/>
                    </a:p>
                  </a:txBody>
                  <a:tcPr/>
                </a:tc>
                <a:tc>
                  <a:txBody>
                    <a:bodyPr/>
                    <a:lstStyle/>
                    <a:p>
                      <a:r>
                        <a:rPr lang="nl-NL" sz="1400" dirty="0" smtClean="0"/>
                        <a:t>Blauwdruk voor</a:t>
                      </a:r>
                      <a:r>
                        <a:rPr lang="nl-NL" sz="1400" baseline="0" dirty="0" smtClean="0"/>
                        <a:t> de praktijk</a:t>
                      </a:r>
                      <a:endParaRPr lang="nl-NL"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400" dirty="0" smtClean="0"/>
                        <a:t>eind</a:t>
                      </a:r>
                      <a:r>
                        <a:rPr lang="nl-NL" sz="1400" baseline="0" dirty="0" smtClean="0"/>
                        <a:t> project</a:t>
                      </a:r>
                      <a:r>
                        <a:rPr lang="nl-NL" sz="1400" baseline="0" dirty="0"/>
                        <a:t> </a:t>
                      </a:r>
                      <a:r>
                        <a:rPr lang="nl-NL" sz="1400" baseline="0" dirty="0" smtClean="0"/>
                        <a:t>op de website</a:t>
                      </a:r>
                      <a:endParaRPr lang="nl-NL" sz="1400" dirty="0" smtClean="0"/>
                    </a:p>
                  </a:txBody>
                  <a:tcPr/>
                </a:tc>
                <a:extLst>
                  <a:ext uri="{0D108BD9-81ED-4DB2-BD59-A6C34878D82A}">
                    <a16:rowId xmlns="" xmlns:a16="http://schemas.microsoft.com/office/drawing/2014/main" val="263513407"/>
                  </a:ext>
                </a:extLst>
              </a:tr>
              <a:tr h="2266287">
                <a:tc>
                  <a:txBody>
                    <a:bodyPr/>
                    <a:lstStyle/>
                    <a:p>
                      <a:r>
                        <a:rPr lang="nl-NL" sz="1400" dirty="0" smtClean="0"/>
                        <a:t>11</a:t>
                      </a:r>
                      <a:endParaRPr lang="nl-NL" sz="1400" dirty="0"/>
                    </a:p>
                  </a:txBody>
                  <a:tcPr/>
                </a:tc>
                <a:tc>
                  <a:txBody>
                    <a:bodyPr/>
                    <a:lstStyle/>
                    <a:p>
                      <a:r>
                        <a:rPr lang="nl-NL" sz="1400" dirty="0" err="1" smtClean="0"/>
                        <a:t>MyHeart</a:t>
                      </a:r>
                      <a:r>
                        <a:rPr lang="nl-NL" sz="1400" dirty="0" smtClean="0"/>
                        <a:t> </a:t>
                      </a:r>
                      <a:r>
                        <a:rPr lang="nl-NL" sz="1400" dirty="0" err="1" smtClean="0"/>
                        <a:t>Counts</a:t>
                      </a:r>
                      <a:r>
                        <a:rPr lang="nl-NL" sz="1400" baseline="0" dirty="0" smtClean="0"/>
                        <a:t>  </a:t>
                      </a:r>
                      <a:r>
                        <a:rPr lang="nl-NL" sz="1400" baseline="0" dirty="0" smtClean="0">
                          <a:sym typeface="Wingdings" panose="05000000000000000000" pitchFamily="2" charset="2"/>
                        </a:rPr>
                        <a:t> </a:t>
                      </a:r>
                      <a:r>
                        <a:rPr lang="nl-NL" sz="1400" baseline="0" dirty="0" err="1" smtClean="0"/>
                        <a:t>MijnHart</a:t>
                      </a:r>
                      <a:r>
                        <a:rPr lang="nl-NL" sz="1400" baseline="0" dirty="0" smtClean="0"/>
                        <a:t> Telt</a:t>
                      </a:r>
                      <a:endParaRPr lang="nl-NL" sz="1400" dirty="0"/>
                    </a:p>
                  </a:txBody>
                  <a:tcPr/>
                </a:tc>
                <a:tc>
                  <a:txBody>
                    <a:bodyPr/>
                    <a:lstStyle/>
                    <a:p>
                      <a:r>
                        <a:rPr lang="nl-NL" sz="1400" dirty="0" smtClean="0"/>
                        <a:t>Samen met bedrijven: </a:t>
                      </a:r>
                      <a:r>
                        <a:rPr lang="nl-NL" sz="1400" dirty="0" err="1" smtClean="0"/>
                        <a:t>Innovatic</a:t>
                      </a:r>
                      <a:endParaRPr lang="nl-NL" sz="1400" dirty="0" smtClean="0"/>
                    </a:p>
                    <a:p>
                      <a:r>
                        <a:rPr lang="nl-NL" sz="1400" dirty="0" smtClean="0"/>
                        <a:t>Hartstichting</a:t>
                      </a:r>
                    </a:p>
                    <a:p>
                      <a:r>
                        <a:rPr lang="nl-NL" sz="1400" dirty="0" err="1" smtClean="0"/>
                        <a:t>ZorgTTP</a:t>
                      </a:r>
                      <a:endParaRPr lang="nl-NL" sz="1400" dirty="0" smtClean="0"/>
                    </a:p>
                    <a:p>
                      <a:r>
                        <a:rPr lang="nl-NL" sz="1400" dirty="0" err="1" smtClean="0"/>
                        <a:t>Zorg&amp;Zekerheid</a:t>
                      </a:r>
                      <a:endParaRPr lang="nl-NL" sz="1400" dirty="0" smtClean="0"/>
                    </a:p>
                    <a:p>
                      <a:r>
                        <a:rPr lang="nl-NL" sz="1400" dirty="0" err="1" smtClean="0"/>
                        <a:t>NeLL</a:t>
                      </a:r>
                      <a:endParaRPr lang="nl-NL" sz="1400" dirty="0"/>
                    </a:p>
                  </a:txBody>
                  <a:tcPr/>
                </a:tc>
                <a:tc>
                  <a:txBody>
                    <a:bodyPr/>
                    <a:lstStyle/>
                    <a:p>
                      <a:r>
                        <a:rPr lang="nl-NL" sz="1400" dirty="0" smtClean="0"/>
                        <a:t>Binnen 2 jaar samenwerking tussen alle stakeholders</a:t>
                      </a:r>
                      <a:endParaRPr lang="nl-NL" sz="1400" dirty="0"/>
                    </a:p>
                  </a:txBody>
                  <a:tcPr/>
                </a:tc>
                <a:tc>
                  <a:txBody>
                    <a:bodyPr/>
                    <a:lstStyle/>
                    <a:p>
                      <a:r>
                        <a:rPr lang="nl-NL" sz="1400" dirty="0" smtClean="0"/>
                        <a:t>Implementatie in de zorg volgt door dit project</a:t>
                      </a:r>
                      <a:endParaRPr lang="nl-NL" sz="1400" dirty="0"/>
                    </a:p>
                  </a:txBody>
                  <a:tcPr/>
                </a:tc>
                <a:tc>
                  <a:txBody>
                    <a:bodyPr/>
                    <a:lstStyle/>
                    <a:p>
                      <a:r>
                        <a:rPr lang="nl-NL" sz="1400" dirty="0" smtClean="0"/>
                        <a:t>Voor</a:t>
                      </a:r>
                      <a:r>
                        <a:rPr lang="nl-NL" sz="1400" baseline="0" dirty="0" smtClean="0"/>
                        <a:t> eind project </a:t>
                      </a:r>
                      <a:r>
                        <a:rPr lang="nl-NL" sz="1400" baseline="0" dirty="0" err="1" smtClean="0"/>
                        <a:t>inkoopbaar</a:t>
                      </a:r>
                      <a:r>
                        <a:rPr lang="nl-NL" sz="1400" baseline="0" dirty="0" smtClean="0"/>
                        <a:t> product</a:t>
                      </a:r>
                      <a:endParaRPr lang="nl-NL" sz="1400" dirty="0"/>
                    </a:p>
                  </a:txBody>
                  <a:tcPr/>
                </a:tc>
                <a:extLst>
                  <a:ext uri="{0D108BD9-81ED-4DB2-BD59-A6C34878D82A}">
                    <a16:rowId xmlns="" xmlns:a16="http://schemas.microsoft.com/office/drawing/2014/main" val="2771559752"/>
                  </a:ext>
                </a:extLst>
              </a:tr>
            </a:tbl>
          </a:graphicData>
        </a:graphic>
      </p:graphicFrame>
    </p:spTree>
    <p:extLst>
      <p:ext uri="{BB962C8B-B14F-4D97-AF65-F5344CB8AC3E}">
        <p14:creationId xmlns:p14="http://schemas.microsoft.com/office/powerpoint/2010/main" val="2978430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Belangrijkste</a:t>
            </a:r>
            <a:r>
              <a:rPr lang="en-US" dirty="0" smtClean="0"/>
              <a:t> </a:t>
            </a:r>
            <a:br>
              <a:rPr lang="en-US" dirty="0" smtClean="0"/>
            </a:br>
            <a:r>
              <a:rPr lang="en-US" dirty="0" err="1" smtClean="0"/>
              <a:t>Projectresultaten</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Toolkit </a:t>
            </a:r>
            <a:r>
              <a:rPr lang="en-US" dirty="0" err="1" smtClean="0"/>
              <a:t>dataverzameling</a:t>
            </a:r>
            <a:r>
              <a:rPr lang="en-US" dirty="0" smtClean="0"/>
              <a:t> met apps</a:t>
            </a:r>
          </a:p>
          <a:p>
            <a:pPr marL="457200" indent="-457200">
              <a:buFont typeface="+mj-lt"/>
              <a:buAutoNum type="arabicPeriod"/>
            </a:pPr>
            <a:endParaRPr lang="en-US" dirty="0" smtClean="0"/>
          </a:p>
          <a:p>
            <a:pPr marL="457200" indent="-457200">
              <a:buFont typeface="+mj-lt"/>
              <a:buAutoNum type="arabicPeriod"/>
            </a:pPr>
            <a:r>
              <a:rPr lang="en-US" dirty="0" smtClean="0"/>
              <a:t>E-Informed consent</a:t>
            </a:r>
            <a:endParaRPr lang="en-GB" dirty="0"/>
          </a:p>
        </p:txBody>
      </p:sp>
    </p:spTree>
    <p:extLst>
      <p:ext uri="{BB962C8B-B14F-4D97-AF65-F5344CB8AC3E}">
        <p14:creationId xmlns:p14="http://schemas.microsoft.com/office/powerpoint/2010/main" val="3662668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Stappenplan</a:t>
            </a:r>
            <a:r>
              <a:rPr lang="en-US" sz="2800" dirty="0"/>
              <a:t> </a:t>
            </a:r>
            <a:r>
              <a:rPr lang="en-US" sz="2800" dirty="0" err="1"/>
              <a:t>dataverzameling</a:t>
            </a:r>
            <a:r>
              <a:rPr lang="en-US" sz="2800" dirty="0"/>
              <a:t> met apps </a:t>
            </a:r>
            <a:endParaRPr lang="en-GB" sz="2800" dirty="0"/>
          </a:p>
        </p:txBody>
      </p:sp>
      <p:sp>
        <p:nvSpPr>
          <p:cNvPr id="3" name="Content Placeholder 2"/>
          <p:cNvSpPr>
            <a:spLocks noGrp="1"/>
          </p:cNvSpPr>
          <p:nvPr>
            <p:ph idx="1"/>
          </p:nvPr>
        </p:nvSpPr>
        <p:spPr/>
        <p:txBody>
          <a:bodyPr>
            <a:normAutofit fontScale="85000" lnSpcReduction="20000"/>
          </a:bodyPr>
          <a:lstStyle/>
          <a:p>
            <a:pPr>
              <a:buFont typeface="+mj-lt"/>
              <a:buAutoNum type="arabicPeriod"/>
            </a:pPr>
            <a:r>
              <a:rPr lang="nl-NL" sz="1800" dirty="0"/>
              <a:t>Kan dit type data verzameld worden met app? </a:t>
            </a:r>
          </a:p>
          <a:p>
            <a:pPr>
              <a:buFont typeface="+mj-lt"/>
              <a:buAutoNum type="arabicPeriod"/>
            </a:pPr>
            <a:r>
              <a:rPr lang="nl-NL" sz="1800" dirty="0"/>
              <a:t>Is de onderzoekspopulatie geschikt voor het gebruik van apps? </a:t>
            </a:r>
          </a:p>
          <a:p>
            <a:pPr>
              <a:buFont typeface="+mj-lt"/>
              <a:buAutoNum type="arabicPeriod"/>
            </a:pPr>
            <a:r>
              <a:rPr lang="nl-NL" sz="1800" dirty="0"/>
              <a:t>Exploreer de ‘appmarkt’ (GGD appstore)</a:t>
            </a:r>
          </a:p>
          <a:p>
            <a:pPr>
              <a:buFont typeface="+mj-lt"/>
              <a:buAutoNum type="arabicPeriod"/>
            </a:pPr>
            <a:r>
              <a:rPr lang="nl-NL" sz="1800" dirty="0"/>
              <a:t>Onderzoek de juridische aspecten van medisch-wetenschappelijk onderzoek met apps: mag het? </a:t>
            </a:r>
          </a:p>
          <a:p>
            <a:pPr>
              <a:buFont typeface="+mj-lt"/>
              <a:buAutoNum type="arabicPeriod"/>
            </a:pPr>
            <a:r>
              <a:rPr lang="nl-NL" sz="1800" dirty="0"/>
              <a:t>Onderzoek de technische aspecten van dataverzameling voor medisch-wetenschappelijk onderzoek met apps: kan het? </a:t>
            </a:r>
          </a:p>
          <a:p>
            <a:pPr>
              <a:buFont typeface="+mj-lt"/>
              <a:buAutoNum type="arabicPeriod"/>
            </a:pPr>
            <a:r>
              <a:rPr lang="nl-NL" sz="1800" dirty="0"/>
              <a:t>Dien het onderzoeksvoorstel indien nodig in bij de Commissie Medische Ethiek. </a:t>
            </a:r>
          </a:p>
          <a:p>
            <a:pPr>
              <a:buFont typeface="+mj-lt"/>
              <a:buAutoNum type="arabicPeriod"/>
            </a:pPr>
            <a:r>
              <a:rPr lang="nl-NL" sz="1800" dirty="0"/>
              <a:t>Ontwikkeling van de app: </a:t>
            </a:r>
          </a:p>
          <a:p>
            <a:pPr marL="645750" lvl="2" indent="-285750"/>
            <a:r>
              <a:rPr lang="nl-NL" sz="1600" dirty="0"/>
              <a:t>Geschikte app-ontwikkelaar, Budget</a:t>
            </a:r>
          </a:p>
          <a:p>
            <a:pPr marL="645750" lvl="2" indent="-285750"/>
            <a:r>
              <a:rPr lang="nl-NL" sz="1600" dirty="0"/>
              <a:t>Ga na of de app (in de toekomst) CE-markering nodig heeft </a:t>
            </a:r>
          </a:p>
          <a:p>
            <a:pPr marL="645750" lvl="2" indent="-285750"/>
            <a:r>
              <a:rPr lang="nl-NL" sz="1600" dirty="0"/>
              <a:t>Hoe zit het met IP recht? </a:t>
            </a:r>
          </a:p>
          <a:p>
            <a:pPr marL="645750" lvl="2" indent="-285750"/>
            <a:r>
              <a:rPr lang="nl-NL" sz="1600" dirty="0"/>
              <a:t>Testen, testen, testen.  </a:t>
            </a:r>
          </a:p>
          <a:p>
            <a:pPr marL="0" indent="0">
              <a:buNone/>
            </a:pPr>
            <a:r>
              <a:rPr lang="nl-NL" sz="1800" dirty="0"/>
              <a:t>8.    Uw app is er klaar voor! </a:t>
            </a:r>
          </a:p>
          <a:p>
            <a:endParaRPr lang="en-GB" dirty="0"/>
          </a:p>
        </p:txBody>
      </p:sp>
      <p:grpSp>
        <p:nvGrpSpPr>
          <p:cNvPr id="4" name="Group 3">
            <a:extLst>
              <a:ext uri="{FF2B5EF4-FFF2-40B4-BE49-F238E27FC236}">
                <a16:creationId xmlns:a16="http://schemas.microsoft.com/office/drawing/2014/main" xmlns="" id="{7E297192-B4FF-4706-A836-3295AE85E0E3}"/>
              </a:ext>
            </a:extLst>
          </p:cNvPr>
          <p:cNvGrpSpPr>
            <a:grpSpLocks noChangeAspect="1"/>
          </p:cNvGrpSpPr>
          <p:nvPr/>
        </p:nvGrpSpPr>
        <p:grpSpPr>
          <a:xfrm>
            <a:off x="5076056" y="4083918"/>
            <a:ext cx="3948678" cy="841976"/>
            <a:chOff x="1734796" y="5116045"/>
            <a:chExt cx="5994162" cy="1278134"/>
          </a:xfrm>
        </p:grpSpPr>
        <p:pic>
          <p:nvPicPr>
            <p:cNvPr id="5" name="Picture 4" descr="1-1_logo_ZonMw.jpg">
              <a:extLst>
                <a:ext uri="{FF2B5EF4-FFF2-40B4-BE49-F238E27FC236}">
                  <a16:creationId xmlns:a16="http://schemas.microsoft.com/office/drawing/2014/main" xmlns="" id="{085E31F8-89CD-474E-8DDA-E26DE5E787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7056" y="5517232"/>
              <a:ext cx="2271902" cy="549401"/>
            </a:xfrm>
            <a:prstGeom prst="rect">
              <a:avLst/>
            </a:prstGeom>
          </p:spPr>
        </p:pic>
        <p:pic>
          <p:nvPicPr>
            <p:cNvPr id="6" name="Picture 5" descr="nfu_groot.png">
              <a:extLst>
                <a:ext uri="{FF2B5EF4-FFF2-40B4-BE49-F238E27FC236}">
                  <a16:creationId xmlns:a16="http://schemas.microsoft.com/office/drawing/2014/main" xmlns="" id="{B9049976-7014-45D3-9B4C-02D3E0B6003E}"/>
                </a:ext>
              </a:extLst>
            </p:cNvPr>
            <p:cNvPicPr>
              <a:picLocks noChangeAspect="1"/>
            </p:cNvPicPr>
            <p:nvPr/>
          </p:nvPicPr>
          <p:blipFill>
            <a:blip r:embed="rId3" cstate="print"/>
            <a:stretch>
              <a:fillRect/>
            </a:stretch>
          </p:blipFill>
          <p:spPr>
            <a:xfrm>
              <a:off x="1734796" y="5116045"/>
              <a:ext cx="2642140" cy="1278134"/>
            </a:xfrm>
            <a:prstGeom prst="rect">
              <a:avLst/>
            </a:prstGeom>
          </p:spPr>
        </p:pic>
      </p:grpSp>
    </p:spTree>
    <p:extLst>
      <p:ext uri="{BB962C8B-B14F-4D97-AF65-F5344CB8AC3E}">
        <p14:creationId xmlns:p14="http://schemas.microsoft.com/office/powerpoint/2010/main" val="261621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Sjabloon Presentatie Slotmanifestatie">
  <a:themeElements>
    <a:clrScheme name="Aangepast 2">
      <a:dk1>
        <a:srgbClr val="093D4B"/>
      </a:dk1>
      <a:lt1>
        <a:sysClr val="window" lastClr="FFFFFF"/>
      </a:lt1>
      <a:dk2>
        <a:srgbClr val="117691"/>
      </a:dk2>
      <a:lt2>
        <a:srgbClr val="EEECE1"/>
      </a:lt2>
      <a:accent1>
        <a:srgbClr val="E7E23D"/>
      </a:accent1>
      <a:accent2>
        <a:srgbClr val="117691"/>
      </a:accent2>
      <a:accent3>
        <a:srgbClr val="E3CF00"/>
      </a:accent3>
      <a:accent4>
        <a:srgbClr val="117691"/>
      </a:accent4>
      <a:accent5>
        <a:srgbClr val="E7E23D"/>
      </a:accent5>
      <a:accent6>
        <a:srgbClr val="117691"/>
      </a:accent6>
      <a:hlink>
        <a:srgbClr val="E7E23D"/>
      </a:hlink>
      <a:folHlink>
        <a:srgbClr val="1176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jabloon Presentatie Slotmanifestatie">
  <a:themeElements>
    <a:clrScheme name="Aangepast 2">
      <a:dk1>
        <a:srgbClr val="093D4B"/>
      </a:dk1>
      <a:lt1>
        <a:sysClr val="window" lastClr="FFFFFF"/>
      </a:lt1>
      <a:dk2>
        <a:srgbClr val="117691"/>
      </a:dk2>
      <a:lt2>
        <a:srgbClr val="EEECE1"/>
      </a:lt2>
      <a:accent1>
        <a:srgbClr val="E7E23D"/>
      </a:accent1>
      <a:accent2>
        <a:srgbClr val="117691"/>
      </a:accent2>
      <a:accent3>
        <a:srgbClr val="E3CF00"/>
      </a:accent3>
      <a:accent4>
        <a:srgbClr val="117691"/>
      </a:accent4>
      <a:accent5>
        <a:srgbClr val="E7E23D"/>
      </a:accent5>
      <a:accent6>
        <a:srgbClr val="117691"/>
      </a:accent6>
      <a:hlink>
        <a:srgbClr val="E7E23D"/>
      </a:hlink>
      <a:folHlink>
        <a:srgbClr val="11769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587</Words>
  <Application>Microsoft Office PowerPoint</Application>
  <PresentationFormat>On-screen Show (16:9)</PresentationFormat>
  <Paragraphs>132</Paragraphs>
  <Slides>13</Slides>
  <Notes>9</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Sjabloon Presentatie Slotmanifestatie</vt:lpstr>
      <vt:lpstr>1_Sjabloon Presentatie Slotmanifestatie</vt:lpstr>
      <vt:lpstr>MyHeart Counts</vt:lpstr>
      <vt:lpstr>Disclosure belangen spreker</vt:lpstr>
      <vt:lpstr>MyHeart Counts</vt:lpstr>
      <vt:lpstr>MyHeart Counts</vt:lpstr>
      <vt:lpstr>Bijdrage aan programma deliverables</vt:lpstr>
      <vt:lpstr>Bijdrage aan programma deliverables</vt:lpstr>
      <vt:lpstr>SMART-doelstellingen</vt:lpstr>
      <vt:lpstr>Belangrijkste  Projectresultaten</vt:lpstr>
      <vt:lpstr>Stappenplan dataverzameling met apps </vt:lpstr>
      <vt:lpstr>E-Informed Consent voor WMO onderzoek?</vt:lpstr>
      <vt:lpstr>Wat verliep niet volgens plan?</vt:lpstr>
      <vt:lpstr>Tips en adviezen</vt:lpstr>
      <vt:lpstr>PowerPoint Presentation</vt:lpstr>
    </vt:vector>
  </TitlesOfParts>
  <Company>Springer-SBM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Bakker, Liza, Springer Media</dc:creator>
  <cp:lastModifiedBy>tnbonten</cp:lastModifiedBy>
  <cp:revision>30</cp:revision>
  <dcterms:created xsi:type="dcterms:W3CDTF">2018-10-16T12:08:35Z</dcterms:created>
  <dcterms:modified xsi:type="dcterms:W3CDTF">2018-12-07T13:18:10Z</dcterms:modified>
</cp:coreProperties>
</file>