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6" r:id="rId4"/>
    <p:sldId id="277" r:id="rId5"/>
    <p:sldId id="275" r:id="rId6"/>
    <p:sldId id="268" r:id="rId7"/>
    <p:sldId id="269" r:id="rId8"/>
    <p:sldId id="271" r:id="rId9"/>
    <p:sldId id="272" r:id="rId10"/>
    <p:sldId id="274" r:id="rId11"/>
    <p:sldId id="265" r:id="rId12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ECE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41" autoAdjust="0"/>
  </p:normalViewPr>
  <p:slideViewPr>
    <p:cSldViewPr>
      <p:cViewPr varScale="1">
        <p:scale>
          <a:sx n="158" d="100"/>
          <a:sy n="158" d="100"/>
        </p:scale>
        <p:origin x="26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A6068-C393-4C4D-AC48-E85EEDE472BC}" type="datetimeFigureOut">
              <a:rPr lang="nl-NL" smtClean="0"/>
              <a:t>6-12-2018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 smtClean="0"/>
              <a:t>geen (potentiële) belangenverstrengeling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3356D-E169-460B-8E60-F429851B10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182700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34185-309D-4F83-937B-B45473E511AC}" type="datetimeFigureOut">
              <a:rPr lang="nl-NL" smtClean="0"/>
              <a:t>6-12-2018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 smtClean="0"/>
              <a:t>geen (potentiële) belangenverstrengeling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A65FE-4B60-41D9-B725-08991159FD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038688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A65FE-4B60-41D9-B725-08991159FD10}" type="slidenum">
              <a:rPr lang="nl-NL" smtClean="0"/>
              <a:t>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geen (potentiële) belangenverstrengeling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6940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geen (potentiële) belangenverstrengeling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1A65FE-4B60-41D9-B725-08991159FD1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7648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geen (potentiële) belangenverstrengeling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1A65FE-4B60-41D9-B725-08991159FD1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9565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/>
              <a:t>Laat hier alleen de </a:t>
            </a:r>
            <a:r>
              <a:rPr lang="nl-NL" baseline="0" dirty="0" err="1" smtClean="0"/>
              <a:t>deliverables</a:t>
            </a:r>
            <a:r>
              <a:rPr lang="nl-NL" baseline="0" dirty="0" smtClean="0"/>
              <a:t> staan waaraan het project daadwerkelijk heeft bijgedragen (zodat er één slide overblijft). Deze </a:t>
            </a:r>
            <a:r>
              <a:rPr lang="nl-NL" baseline="0" dirty="0" err="1" smtClean="0"/>
              <a:t>deliverables</a:t>
            </a:r>
            <a:r>
              <a:rPr lang="nl-NL" baseline="0" dirty="0" smtClean="0"/>
              <a:t> zullen in ‘diavoorstelling’ verschijnen.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geen (potentiële) belangenverstrengeling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1A65FE-4B60-41D9-B725-08991159FD1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7792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Wat waren de SMART doelstellingen</a:t>
            </a:r>
            <a:r>
              <a:rPr lang="nl-NL" baseline="0" dirty="0" smtClean="0"/>
              <a:t> (van het laatste goedgekeurde projectplan)?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geen (potentiële) belangenverstrengeling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1A65FE-4B60-41D9-B725-08991159FD1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7792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geen (potentiële) belangenverstrengeling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1A65FE-4B60-41D9-B725-08991159FD1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7792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Deze sheet alleen gebruiken voor </a:t>
            </a:r>
            <a:r>
              <a:rPr lang="nl-N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Lessons</a:t>
            </a:r>
            <a:r>
              <a:rPr lang="nl-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Learned</a:t>
            </a:r>
            <a:r>
              <a:rPr lang="nl-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projecten OF indien van toepassing.</a:t>
            </a:r>
          </a:p>
          <a:p>
            <a:pPr marL="228600" indent="-228600">
              <a:buAutoNum type="arabicPeriod"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uit hoe het komt dat het project niet volgens plan verliep.</a:t>
            </a:r>
          </a:p>
          <a:p>
            <a:pPr marL="228600" indent="-228600">
              <a:buAutoNum type="arabicPeriod"/>
            </a:pP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 </a:t>
            </a:r>
            <a:r>
              <a:rPr lang="nl-N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Lessons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Learned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projecten: beschrijf welke doelstellingen niet behaald zijn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geen (potentiële) belangenverstrengeling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1A65FE-4B60-41D9-B725-08991159FD1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7792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Beschrijf</a:t>
            </a:r>
            <a:r>
              <a:rPr lang="nl-NL" baseline="0" dirty="0" smtClean="0"/>
              <a:t> wat we </a:t>
            </a:r>
            <a:r>
              <a:rPr lang="nl-NL" b="1" baseline="0" dirty="0" smtClean="0"/>
              <a:t>in algemene zin</a:t>
            </a:r>
            <a:r>
              <a:rPr lang="nl-NL" baseline="0" dirty="0" smtClean="0"/>
              <a:t> van dit project kunnen leren/ wat geef je aan het publiek voor tips en adviezen mee?</a:t>
            </a:r>
          </a:p>
          <a:p>
            <a:endParaRPr lang="nl-NL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dirty="0" smtClean="0"/>
              <a:t>N.B.</a:t>
            </a:r>
            <a:r>
              <a:rPr lang="nl-NL" b="1" baseline="0" dirty="0" smtClean="0"/>
              <a:t> </a:t>
            </a:r>
            <a:r>
              <a:rPr lang="nl-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Deze sheet ALTIJD gebruiken voor </a:t>
            </a:r>
            <a:r>
              <a:rPr lang="nl-N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Lessons</a:t>
            </a:r>
            <a:r>
              <a:rPr lang="nl-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Learned</a:t>
            </a:r>
            <a:r>
              <a:rPr lang="nl-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projecten /</a:t>
            </a:r>
            <a:r>
              <a:rPr lang="nl-NL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andere projecten kunnen gebruik maken van de voorgaande sheet ‘tips en adviezen’. </a:t>
            </a:r>
            <a:endParaRPr lang="nl-NL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geen (potentiële) belangenverstrengeling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1A65FE-4B60-41D9-B725-08991159FD10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7792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003E5-D8B0-4319-A091-86EABA41770F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0425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alphaModFix amt="80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ENLHOSP0020\Shares\Events\Market Products\2018\12 Slotmanifestatie NFU\Marketing\Beeld\Lagen\Tite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7494"/>
            <a:ext cx="6872587" cy="360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SENLHOSP0020\Shares\Events\Market Products\2018\12 Slotmanifestatie NFU\Marketing\Beeld\Lagen\Diaman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131" y="3147814"/>
            <a:ext cx="3809869" cy="199568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020491"/>
            <a:ext cx="7772400" cy="1102519"/>
          </a:xfrm>
        </p:spPr>
        <p:txBody>
          <a:bodyPr anchor="b">
            <a:normAutofit/>
          </a:bodyPr>
          <a:lstStyle>
            <a:lvl1pPr>
              <a:defRPr sz="4400" b="1"/>
            </a:lvl1pPr>
          </a:lstStyle>
          <a:p>
            <a:r>
              <a:rPr lang="nl-NL" dirty="0" smtClean="0"/>
              <a:t>TITEL PROJECT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403648" y="3146623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Spreker</a:t>
            </a:r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 smtClean="0"/>
              <a:t>geen (potentiële) belangenverstrengeling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4400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6-12-2018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1232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6-12-2018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11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alphaModFix amt="80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ENLHOSP0020\Shares\Events\Market Products\2018\12 Slotmanifestatie NFU\Marketing\Beeld\Lagen\Tite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7494"/>
            <a:ext cx="6872587" cy="3600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SENLHOSP0020\Shares\Events\Market Products\2018\12 Slotmanifestatie NFU\Marketing\Beeld\Lagen\Diaman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131" y="3147814"/>
            <a:ext cx="3809869" cy="199568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020491"/>
            <a:ext cx="7772400" cy="1102519"/>
          </a:xfrm>
        </p:spPr>
        <p:txBody>
          <a:bodyPr anchor="b">
            <a:normAutofit/>
          </a:bodyPr>
          <a:lstStyle>
            <a:lvl1pPr>
              <a:defRPr sz="4400" b="1"/>
            </a:lvl1pPr>
          </a:lstStyle>
          <a:p>
            <a:r>
              <a:rPr lang="nl-NL" dirty="0" smtClean="0"/>
              <a:t>TITEL PROJECT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403648" y="3146623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Spreker</a:t>
            </a:r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 smtClean="0"/>
              <a:t>geen (potentiële) belangenverstrengeling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421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6-12-2018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2156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6-12-2018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646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6-12-2018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062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Subtitel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Subtitel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6-12-2018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331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6-12-2018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0364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6-12-2018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714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6-12-2018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4572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6-12-2018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445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6-12-2018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2510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6-12-2018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0668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6-12-2018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217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6-12-2018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6305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6-12-2018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6830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Subtitel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Subtitel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6-12-2018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3783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6-12-2018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5835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6-12-2018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227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6-12-2018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8254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F505-4EA9-4606-B366-4195014A2B14}" type="datetimeFigureOut">
              <a:rPr lang="nl-NL" smtClean="0"/>
              <a:t>6-12-2018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686F-1B4A-4374-810A-5AE78BDAB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9550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25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 smtClean="0"/>
              <a:t>12-12-2018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7686F-1B4A-4374-810A-5AE78BDAB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877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25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96633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7966331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 smtClean="0"/>
              <a:t>12-12-2018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7686F-1B4A-4374-810A-5AE78BDAB461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Punthaak 6"/>
          <p:cNvSpPr/>
          <p:nvPr userDrawn="1"/>
        </p:nvSpPr>
        <p:spPr>
          <a:xfrm rot="16200000">
            <a:off x="6101959" y="1761429"/>
            <a:ext cx="5328591" cy="612527"/>
          </a:xfrm>
          <a:prstGeom prst="chevron">
            <a:avLst/>
          </a:prstGeom>
          <a:solidFill>
            <a:srgbClr val="ECEA8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Tijdelijke aanduiding voor titel 1"/>
          <p:cNvSpPr txBox="1">
            <a:spLocks/>
          </p:cNvSpPr>
          <p:nvPr userDrawn="1"/>
        </p:nvSpPr>
        <p:spPr>
          <a:xfrm rot="5400000">
            <a:off x="6428195" y="2052122"/>
            <a:ext cx="4639657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800" b="0" dirty="0" smtClean="0"/>
              <a:t>LESSONS LEARNED</a:t>
            </a:r>
            <a:endParaRPr lang="nl-NL" sz="1800" b="0" dirty="0"/>
          </a:p>
        </p:txBody>
      </p:sp>
    </p:spTree>
    <p:extLst>
      <p:ext uri="{BB962C8B-B14F-4D97-AF65-F5344CB8AC3E}">
        <p14:creationId xmlns:p14="http://schemas.microsoft.com/office/powerpoint/2010/main" val="85097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hyperlink" Target="http://www.nfu-ehealth.nl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sz="3200" dirty="0"/>
              <a:t>Patiëntportaal voor ouders en kinderen bij Intensive Care opname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79862"/>
            <a:ext cx="6400800" cy="1314450"/>
          </a:xfrm>
        </p:spPr>
        <p:txBody>
          <a:bodyPr/>
          <a:lstStyle/>
          <a:p>
            <a:r>
              <a:rPr lang="nl-NL" dirty="0" smtClean="0"/>
              <a:t>Nanette Stevens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565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D74C-01F3-445C-8123-94607F8BB93E}" type="slidenum">
              <a:rPr lang="nl-NL" smtClean="0"/>
              <a:pPr/>
              <a:t>10</a:t>
            </a:fld>
            <a:endParaRPr lang="nl-NL" dirty="0"/>
          </a:p>
        </p:txBody>
      </p:sp>
      <p:pic>
        <p:nvPicPr>
          <p:cNvPr id="11" name="Picture 9" descr="nfu_gro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02385"/>
            <a:ext cx="2642140" cy="127813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2" t="30045" r="34470" b="25143"/>
          <a:stretch/>
        </p:blipFill>
        <p:spPr>
          <a:xfrm>
            <a:off x="6457774" y="232352"/>
            <a:ext cx="1455573" cy="1616364"/>
          </a:xfrm>
          <a:prstGeom prst="rect">
            <a:avLst/>
          </a:prstGeom>
        </p:spPr>
      </p:pic>
      <p:pic>
        <p:nvPicPr>
          <p:cNvPr id="1027" name="Picture 3" descr="\\SENLHOSP0020\Shares\Events\Market Products\2018\12 Slotmanifestatie NFU\Marketing\Presentatie\ZonM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73" b="89435" l="2200" r="98300">
                        <a14:foregroundMark x1="47400" y1="34970" x2="47400" y2="34970"/>
                        <a14:foregroundMark x1="54200" y1="41369" x2="54200" y2="41369"/>
                        <a14:foregroundMark x1="65650" y1="41369" x2="65650" y2="41369"/>
                        <a14:foregroundMark x1="72850" y1="38244" x2="72850" y2="38244"/>
                        <a14:foregroundMark x1="86100" y1="55357" x2="86100" y2="55357"/>
                        <a14:backgroundMark x1="54900" y1="53125" x2="54900" y2="53125"/>
                        <a14:backgroundMark x1="31261" y1="52062" x2="31261" y2="5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69214"/>
            <a:ext cx="2405455" cy="80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007604" y="2139702"/>
            <a:ext cx="7128792" cy="1754326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cs typeface="Arial" panose="020B0604020202020204" pitchFamily="34" charset="0"/>
              </a:rPr>
              <a:t>Het programma </a:t>
            </a:r>
            <a:r>
              <a:rPr lang="nl-NL" i="1" dirty="0">
                <a:cs typeface="Arial" panose="020B0604020202020204" pitchFamily="34" charset="0"/>
              </a:rPr>
              <a:t>e-Health</a:t>
            </a:r>
            <a:r>
              <a:rPr lang="nl-NL" dirty="0">
                <a:cs typeface="Arial" panose="020B0604020202020204" pitchFamily="34" charset="0"/>
              </a:rPr>
              <a:t> wordt gefinancierd door het </a:t>
            </a:r>
            <a:r>
              <a:rPr lang="nl-NL" dirty="0" err="1">
                <a:cs typeface="Arial" panose="020B0604020202020204" pitchFamily="34" charset="0"/>
              </a:rPr>
              <a:t>Citrienfonds</a:t>
            </a:r>
            <a:r>
              <a:rPr lang="nl-NL" dirty="0">
                <a:cs typeface="Arial" panose="020B0604020202020204" pitchFamily="34" charset="0"/>
              </a:rPr>
              <a:t>. Dit fonds helpt duurzame en breed inzetbare verbeteringen in de gezondheidszorg te ontwikkelen en is mogelijk gemaakt door </a:t>
            </a:r>
            <a:r>
              <a:rPr lang="nl-NL" dirty="0" err="1">
                <a:cs typeface="Arial" panose="020B0604020202020204" pitchFamily="34" charset="0"/>
              </a:rPr>
              <a:t>ZonMw</a:t>
            </a:r>
            <a:r>
              <a:rPr lang="nl-NL" dirty="0">
                <a:cs typeface="Arial" panose="020B0604020202020204" pitchFamily="34" charset="0"/>
              </a:rPr>
              <a:t>.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hlinkClick r:id="rId7"/>
              </a:rPr>
              <a:t>www.nfu-ehealth.nl</a:t>
            </a:r>
            <a:r>
              <a:rPr lang="nl-NL" dirty="0"/>
              <a:t> | </a:t>
            </a:r>
            <a:r>
              <a:rPr lang="nl-NL" dirty="0" smtClean="0"/>
              <a:t>info@nfu-ehealth.nl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ep 2"/>
          <p:cNvGrpSpPr/>
          <p:nvPr/>
        </p:nvGrpSpPr>
        <p:grpSpPr>
          <a:xfrm>
            <a:off x="1967430" y="4340510"/>
            <a:ext cx="5227121" cy="381000"/>
            <a:chOff x="2120681" y="4721510"/>
            <a:chExt cx="5227121" cy="381000"/>
          </a:xfrm>
        </p:grpSpPr>
        <p:pic>
          <p:nvPicPr>
            <p:cNvPr id="13" name="Afbeelding 12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332"/>
            <a:stretch/>
          </p:blipFill>
          <p:spPr>
            <a:xfrm>
              <a:off x="2120681" y="4721510"/>
              <a:ext cx="3992875" cy="381000"/>
            </a:xfrm>
            <a:prstGeom prst="rect">
              <a:avLst/>
            </a:prstGeom>
          </p:spPr>
        </p:pic>
        <p:pic>
          <p:nvPicPr>
            <p:cNvPr id="8" name="Afbeelding 7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011"/>
            <a:stretch/>
          </p:blipFill>
          <p:spPr>
            <a:xfrm>
              <a:off x="6134721" y="4721510"/>
              <a:ext cx="1213081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762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Disclosure</a:t>
            </a:r>
            <a:r>
              <a:rPr lang="nl-NL" dirty="0"/>
              <a:t> belangen spreker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039403"/>
              </p:ext>
            </p:extLst>
          </p:nvPr>
        </p:nvGraphicFramePr>
        <p:xfrm>
          <a:off x="467544" y="1203598"/>
          <a:ext cx="792088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8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2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Geen (potentiële)</a:t>
                      </a:r>
                    </a:p>
                    <a:p>
                      <a:r>
                        <a:rPr lang="nl-NL" dirty="0" smtClean="0"/>
                        <a:t>belangenverstrengeling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Voor bijeenkomst mogelijk</a:t>
                      </a:r>
                    </a:p>
                    <a:p>
                      <a:r>
                        <a:rPr lang="nl-NL" dirty="0" smtClean="0"/>
                        <a:t>relevante relaties¹</a:t>
                      </a:r>
                      <a:endParaRPr lang="nl-NL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nvt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l-NL" dirty="0" smtClean="0"/>
                        <a:t>Sponsoring of onderzoeksgeld²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l-NL" dirty="0" smtClean="0"/>
                        <a:t>Honorarium of andere (financiële)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dirty="0" smtClean="0"/>
                        <a:t>vergoeding³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l-NL" dirty="0" smtClean="0"/>
                        <a:t>Aandeelhouder⁴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l-NL" dirty="0" smtClean="0"/>
                        <a:t>Andere relatie, </a:t>
                      </a:r>
                      <a:r>
                        <a:rPr lang="nl-NL" smtClean="0"/>
                        <a:t>namelijk…⁵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nl-NL" dirty="0" err="1" smtClean="0"/>
                        <a:t>nvt</a:t>
                      </a:r>
                      <a:endParaRPr lang="nl-NL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60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Afbeelding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45" y="2283718"/>
            <a:ext cx="5084057" cy="2859782"/>
          </a:xfrm>
          <a:prstGeom prst="rect">
            <a:avLst/>
          </a:prstGeom>
        </p:spPr>
      </p:pic>
      <p:pic>
        <p:nvPicPr>
          <p:cNvPr id="35" name="Afbeelding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2" r="15724"/>
          <a:stretch/>
        </p:blipFill>
        <p:spPr>
          <a:xfrm>
            <a:off x="4268056" y="-20538"/>
            <a:ext cx="3384376" cy="3363838"/>
          </a:xfrm>
          <a:prstGeom prst="rect">
            <a:avLst/>
          </a:prstGeom>
        </p:spPr>
      </p:pic>
      <p:pic>
        <p:nvPicPr>
          <p:cNvPr id="36" name="Afbeelding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0538"/>
            <a:ext cx="4283968" cy="2409732"/>
          </a:xfrm>
          <a:prstGeom prst="rect">
            <a:avLst/>
          </a:prstGeom>
        </p:spPr>
      </p:pic>
      <p:pic>
        <p:nvPicPr>
          <p:cNvPr id="37" name="Afbeelding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611" y="1646585"/>
            <a:ext cx="3514364" cy="1976830"/>
          </a:xfrm>
          <a:prstGeom prst="rect">
            <a:avLst/>
          </a:prstGeom>
        </p:spPr>
      </p:pic>
      <p:pic>
        <p:nvPicPr>
          <p:cNvPr id="38" name="Afbeelding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903" y="2426728"/>
            <a:ext cx="2915815" cy="1640146"/>
          </a:xfrm>
          <a:prstGeom prst="rect">
            <a:avLst/>
          </a:prstGeom>
        </p:spPr>
      </p:pic>
      <p:pic>
        <p:nvPicPr>
          <p:cNvPr id="39" name="Afbeelding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906" y="1988457"/>
            <a:ext cx="2112208" cy="3162720"/>
          </a:xfrm>
          <a:prstGeom prst="rect">
            <a:avLst/>
          </a:prstGeom>
        </p:spPr>
      </p:pic>
      <p:pic>
        <p:nvPicPr>
          <p:cNvPr id="41" name="Afbeelding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697" y="3617397"/>
            <a:ext cx="2732303" cy="1536920"/>
          </a:xfrm>
          <a:prstGeom prst="rect">
            <a:avLst/>
          </a:prstGeom>
        </p:spPr>
      </p:pic>
      <p:pic>
        <p:nvPicPr>
          <p:cNvPr id="42" name="Afbeelding 4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2" r="24701"/>
          <a:stretch/>
        </p:blipFill>
        <p:spPr>
          <a:xfrm>
            <a:off x="7011216" y="2987170"/>
            <a:ext cx="2185206" cy="2176868"/>
          </a:xfrm>
          <a:prstGeom prst="rect">
            <a:avLst/>
          </a:prstGeom>
        </p:spPr>
      </p:pic>
      <p:pic>
        <p:nvPicPr>
          <p:cNvPr id="40" name="Afbeelding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3354"/>
            <a:ext cx="2915814" cy="1640145"/>
          </a:xfrm>
          <a:prstGeom prst="rect">
            <a:avLst/>
          </a:prstGeom>
        </p:spPr>
      </p:pic>
      <p:pic>
        <p:nvPicPr>
          <p:cNvPr id="43" name="Afbeelding 4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1" r="20304"/>
          <a:stretch/>
        </p:blipFill>
        <p:spPr>
          <a:xfrm>
            <a:off x="-13317" y="1853670"/>
            <a:ext cx="1944216" cy="2189207"/>
          </a:xfrm>
          <a:prstGeom prst="rect">
            <a:avLst/>
          </a:prstGeom>
        </p:spPr>
      </p:pic>
      <p:pic>
        <p:nvPicPr>
          <p:cNvPr id="44" name="Afbeelding 4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0" r="18124"/>
          <a:stretch/>
        </p:blipFill>
        <p:spPr>
          <a:xfrm>
            <a:off x="6588224" y="-20538"/>
            <a:ext cx="2603347" cy="236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2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Project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23902" y="1416826"/>
            <a:ext cx="6296196" cy="18750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800" dirty="0" smtClean="0">
                <a:solidFill>
                  <a:schemeClr val="accent6">
                    <a:lumMod val="75000"/>
                  </a:schemeClr>
                </a:solidFill>
              </a:rPr>
              <a:t>Eén plek waar ouders ICK-informatie kunnen vinden</a:t>
            </a:r>
          </a:p>
          <a:p>
            <a:pPr marL="0" indent="0">
              <a:buNone/>
            </a:pPr>
            <a:endParaRPr lang="nl-NL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sz="1800" dirty="0" smtClean="0">
                <a:solidFill>
                  <a:schemeClr val="accent6">
                    <a:lumMod val="75000"/>
                  </a:schemeClr>
                </a:solidFill>
              </a:rPr>
              <a:t>Eén plek waar ouders specifieke info over hun kind kunnen terugvinden</a:t>
            </a:r>
          </a:p>
          <a:p>
            <a:pPr marL="0" indent="0">
              <a:buNone/>
            </a:pPr>
            <a:endParaRPr lang="nl-NL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sz="1800" dirty="0" smtClean="0">
                <a:solidFill>
                  <a:schemeClr val="accent6">
                    <a:lumMod val="75000"/>
                  </a:schemeClr>
                </a:solidFill>
              </a:rPr>
              <a:t>Eén plek waar ouders vragen kunnen stellen </a:t>
            </a:r>
          </a:p>
          <a:p>
            <a:pPr marL="0" indent="0" algn="ctr">
              <a:buNone/>
            </a:pPr>
            <a:endParaRPr lang="nl-NL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5" descr="\\amc.intra\users\N\nestevens\home\My Pictures\PNG\info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1" t="12230" r="12835" b="13189"/>
          <a:stretch/>
        </p:blipFill>
        <p:spPr bwMode="auto">
          <a:xfrm>
            <a:off x="765735" y="1359445"/>
            <a:ext cx="483739" cy="4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\\amc.intra\users\N\nestevens\home\My Pictures\PNG\email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09" y="2139702"/>
            <a:ext cx="450591" cy="45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\\amc.intra\users\N\nestevens\home\My Pictures\PNG\contact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8" t="22996" r="7137" b="18710"/>
          <a:stretch/>
        </p:blipFill>
        <p:spPr bwMode="auto">
          <a:xfrm>
            <a:off x="755576" y="3008648"/>
            <a:ext cx="504056" cy="35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821060" y="3507854"/>
            <a:ext cx="7501880" cy="13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nl-NL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↓</a:t>
            </a:r>
            <a:endParaRPr lang="nl-NL" sz="2000" b="1" dirty="0" smtClean="0">
              <a:solidFill>
                <a:schemeClr val="tx2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nl-NL" sz="2000" b="1" dirty="0" smtClean="0">
                <a:solidFill>
                  <a:schemeClr val="tx2"/>
                </a:solidFill>
              </a:rPr>
              <a:t>Portaal voor ouders van kinderen die opgenomen zijn geweest op de ICK afdeling</a:t>
            </a:r>
          </a:p>
        </p:txBody>
      </p:sp>
    </p:spTree>
    <p:extLst>
      <p:ext uri="{BB962C8B-B14F-4D97-AF65-F5344CB8AC3E}">
        <p14:creationId xmlns:p14="http://schemas.microsoft.com/office/powerpoint/2010/main" val="386592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200" dirty="0"/>
              <a:t>Bijdrage aan programma </a:t>
            </a:r>
            <a:r>
              <a:rPr lang="nl-NL" sz="3200" dirty="0" err="1"/>
              <a:t>deliverables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NL" sz="1300" dirty="0" smtClean="0"/>
              <a:t>1.	Eén </a:t>
            </a:r>
            <a:r>
              <a:rPr lang="nl-NL" sz="1300" dirty="0"/>
              <a:t>NFU visie en NFU e-health </a:t>
            </a:r>
            <a:r>
              <a:rPr lang="nl-NL" sz="1300" dirty="0" err="1"/>
              <a:t>Roadmap</a:t>
            </a:r>
            <a:r>
              <a:rPr lang="nl-NL" sz="1300" dirty="0"/>
              <a:t> ten aanzien van de kansen en bedreigingen </a:t>
            </a:r>
            <a:r>
              <a:rPr lang="nl-NL" sz="1300" dirty="0" smtClean="0"/>
              <a:t>	van </a:t>
            </a:r>
            <a:r>
              <a:rPr lang="nl-NL" sz="1300" dirty="0"/>
              <a:t>digitalisering voor de gezondheidszorg, het onderwijs, het onderzoek en </a:t>
            </a:r>
            <a:r>
              <a:rPr lang="nl-NL" sz="1300" dirty="0" smtClean="0"/>
              <a:t>	innovatie</a:t>
            </a:r>
            <a:r>
              <a:rPr lang="nl-NL" sz="1300" dirty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sz="1300" dirty="0" smtClean="0"/>
              <a:t>3.	Nationale </a:t>
            </a:r>
            <a:r>
              <a:rPr lang="nl-NL" sz="1300" dirty="0"/>
              <a:t>en Europese positionering door reflectie online, in wetenschappelijke en </a:t>
            </a:r>
            <a:r>
              <a:rPr lang="nl-NL" sz="1300" dirty="0" smtClean="0"/>
              <a:t>	populaire </a:t>
            </a:r>
            <a:r>
              <a:rPr lang="nl-NL" sz="1300" dirty="0"/>
              <a:t>pers, en door promotie van het programma tijdens de Slotmanifestatie.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sz="1300" dirty="0" smtClean="0"/>
              <a:t>4.	Voorwaarden </a:t>
            </a:r>
            <a:r>
              <a:rPr lang="nl-NL" sz="1300" dirty="0"/>
              <a:t>en condities rondom inzage en downloaden van medische gegevens </a:t>
            </a:r>
            <a:r>
              <a:rPr lang="nl-NL" sz="1300" dirty="0" smtClean="0"/>
              <a:t>	voor </a:t>
            </a:r>
            <a:r>
              <a:rPr lang="nl-NL" sz="1300" dirty="0"/>
              <a:t>patiënten van </a:t>
            </a:r>
            <a:r>
              <a:rPr lang="nl-NL" sz="1300" dirty="0" err="1"/>
              <a:t>umc’s</a:t>
            </a:r>
            <a:r>
              <a:rPr lang="nl-NL" sz="1300" dirty="0"/>
              <a:t> geduid en waar mogelijk gerealiseerd.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sz="1300" dirty="0" smtClean="0"/>
              <a:t>5.	Een </a:t>
            </a:r>
            <a:r>
              <a:rPr lang="nl-NL" sz="1300" dirty="0"/>
              <a:t>blauwdruk voor interoperabiliteit tussen ziekenhuisinformatiesystemen en het </a:t>
            </a:r>
            <a:r>
              <a:rPr lang="nl-NL" sz="1300" dirty="0" smtClean="0"/>
              <a:t>	PGD </a:t>
            </a:r>
            <a:r>
              <a:rPr lang="nl-NL" sz="1300" dirty="0"/>
              <a:t>(opschaling is voorzien bij enkele </a:t>
            </a:r>
            <a:r>
              <a:rPr lang="nl-NL" sz="1300" dirty="0" err="1"/>
              <a:t>umc’s</a:t>
            </a:r>
            <a:r>
              <a:rPr lang="nl-NL" sz="1300" dirty="0" smtClean="0"/>
              <a:t>).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sz="1300" dirty="0" smtClean="0"/>
              <a:t>8.	Modellen </a:t>
            </a:r>
            <a:r>
              <a:rPr lang="nl-NL" sz="1300" dirty="0"/>
              <a:t>die de regierol van de patiënt en kwaliteit van zorg versterken (zoals </a:t>
            </a:r>
            <a:r>
              <a:rPr lang="nl-NL" sz="1300" dirty="0" smtClean="0"/>
              <a:t>	‘</a:t>
            </a:r>
            <a:r>
              <a:rPr lang="nl-NL" sz="1300" dirty="0"/>
              <a:t>shared </a:t>
            </a:r>
            <a:r>
              <a:rPr lang="nl-NL" sz="1300" dirty="0" err="1"/>
              <a:t>decision</a:t>
            </a:r>
            <a:r>
              <a:rPr lang="nl-NL" sz="1300" dirty="0"/>
              <a:t> making’, ‘</a:t>
            </a:r>
            <a:r>
              <a:rPr lang="nl-NL" sz="1300" dirty="0" err="1"/>
              <a:t>value</a:t>
            </a:r>
            <a:r>
              <a:rPr lang="nl-NL" sz="1300" dirty="0"/>
              <a:t> </a:t>
            </a:r>
            <a:r>
              <a:rPr lang="nl-NL" sz="1300" dirty="0" err="1"/>
              <a:t>based</a:t>
            </a:r>
            <a:r>
              <a:rPr lang="nl-NL" sz="1300" dirty="0"/>
              <a:t> </a:t>
            </a:r>
            <a:r>
              <a:rPr lang="nl-NL" sz="1300" dirty="0" err="1"/>
              <a:t>healthcare</a:t>
            </a:r>
            <a:r>
              <a:rPr lang="nl-NL" sz="1300" dirty="0"/>
              <a:t>’, ‘positieve gezondheid’) zijn in de </a:t>
            </a:r>
            <a:r>
              <a:rPr lang="nl-NL" sz="1300" dirty="0" smtClean="0"/>
              <a:t>	uitwerking </a:t>
            </a:r>
            <a:r>
              <a:rPr lang="nl-NL" sz="1300" dirty="0"/>
              <a:t>van dit programma geïmplementeerd en </a:t>
            </a:r>
            <a:r>
              <a:rPr lang="nl-NL" sz="1300" dirty="0" smtClean="0"/>
              <a:t>opgeschaald.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sz="1300" dirty="0" smtClean="0"/>
              <a:t>10.	Ontwikkeling</a:t>
            </a:r>
            <a:r>
              <a:rPr lang="nl-NL" sz="1300" dirty="0"/>
              <a:t>, evaluatie en implementatie van </a:t>
            </a:r>
            <a:r>
              <a:rPr lang="nl-NL" sz="1300" dirty="0" err="1"/>
              <a:t>e-health</a:t>
            </a:r>
            <a:r>
              <a:rPr lang="nl-NL" sz="1300" dirty="0"/>
              <a:t> instrumenten zoals </a:t>
            </a:r>
            <a:r>
              <a:rPr lang="nl-NL" sz="1300" dirty="0" err="1"/>
              <a:t>app’s</a:t>
            </a:r>
            <a:r>
              <a:rPr lang="nl-NL" sz="1300" dirty="0"/>
              <a:t>, </a:t>
            </a:r>
            <a:r>
              <a:rPr lang="nl-NL" sz="1300" dirty="0" smtClean="0"/>
              <a:t>	games </a:t>
            </a:r>
            <a:r>
              <a:rPr lang="nl-NL" sz="1300" dirty="0"/>
              <a:t>en/of wearables in samenwerking met bedrijven en start-</a:t>
            </a:r>
            <a:r>
              <a:rPr lang="nl-NL" sz="1300" dirty="0" err="1"/>
              <a:t>up’s</a:t>
            </a:r>
            <a:r>
              <a:rPr lang="nl-NL" sz="1300" dirty="0"/>
              <a:t>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nl-NL" sz="1300" dirty="0"/>
          </a:p>
        </p:txBody>
      </p:sp>
    </p:spTree>
    <p:extLst>
      <p:ext uri="{BB962C8B-B14F-4D97-AF65-F5344CB8AC3E}">
        <p14:creationId xmlns:p14="http://schemas.microsoft.com/office/powerpoint/2010/main" val="137552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SMART-doelstellingen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119315"/>
              </p:ext>
            </p:extLst>
          </p:nvPr>
        </p:nvGraphicFramePr>
        <p:xfrm>
          <a:off x="179511" y="1707654"/>
          <a:ext cx="8784977" cy="25922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04258">
                  <a:extLst>
                    <a:ext uri="{9D8B030D-6E8A-4147-A177-3AD203B41FA5}">
                      <a16:colId xmlns:a16="http://schemas.microsoft.com/office/drawing/2014/main" val="2079503656"/>
                    </a:ext>
                  </a:extLst>
                </a:gridCol>
                <a:gridCol w="1648981">
                  <a:extLst>
                    <a:ext uri="{9D8B030D-6E8A-4147-A177-3AD203B41FA5}">
                      <a16:colId xmlns:a16="http://schemas.microsoft.com/office/drawing/2014/main" val="1337713454"/>
                    </a:ext>
                  </a:extLst>
                </a:gridCol>
                <a:gridCol w="1591379">
                  <a:extLst>
                    <a:ext uri="{9D8B030D-6E8A-4147-A177-3AD203B41FA5}">
                      <a16:colId xmlns:a16="http://schemas.microsoft.com/office/drawing/2014/main" val="312544798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4040032908"/>
                    </a:ext>
                  </a:extLst>
                </a:gridCol>
                <a:gridCol w="1296143">
                  <a:extLst>
                    <a:ext uri="{9D8B030D-6E8A-4147-A177-3AD203B41FA5}">
                      <a16:colId xmlns:a16="http://schemas.microsoft.com/office/drawing/2014/main" val="2813030643"/>
                    </a:ext>
                  </a:extLst>
                </a:gridCol>
              </a:tblGrid>
              <a:tr h="453078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S</a:t>
                      </a:r>
                      <a:r>
                        <a:rPr lang="nl-NL" sz="1000" dirty="0" smtClean="0"/>
                        <a:t>pecifiek</a:t>
                      </a:r>
                      <a:endParaRPr lang="nl-NL" sz="2400" dirty="0"/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M</a:t>
                      </a:r>
                      <a:r>
                        <a:rPr lang="nl-NL" sz="1000" dirty="0" smtClean="0"/>
                        <a:t>eetbaar</a:t>
                      </a:r>
                      <a:endParaRPr lang="nl-NL" sz="2400" dirty="0"/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A</a:t>
                      </a:r>
                      <a:r>
                        <a:rPr lang="nl-NL" sz="1000" dirty="0" smtClean="0"/>
                        <a:t>c</a:t>
                      </a:r>
                      <a:r>
                        <a:rPr lang="nl-NL" sz="1000" kern="1200" dirty="0" smtClean="0"/>
                        <a:t>ceptabe</a:t>
                      </a:r>
                      <a:r>
                        <a:rPr lang="nl-NL" sz="1000" dirty="0" smtClean="0"/>
                        <a:t>l</a:t>
                      </a:r>
                      <a:endParaRPr lang="nl-NL" sz="1000" dirty="0"/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R</a:t>
                      </a:r>
                      <a:r>
                        <a:rPr lang="nl-NL" sz="1000" dirty="0" smtClean="0"/>
                        <a:t>elevant,</a:t>
                      </a:r>
                      <a:r>
                        <a:rPr lang="nl-NL" sz="1000" baseline="0" dirty="0" smtClean="0"/>
                        <a:t> realistisch</a:t>
                      </a:r>
                      <a:endParaRPr lang="nl-NL" sz="1000" dirty="0"/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T</a:t>
                      </a:r>
                      <a:r>
                        <a:rPr lang="nl-NL" sz="1000" dirty="0" smtClean="0"/>
                        <a:t>ijdgebonden</a:t>
                      </a:r>
                      <a:endParaRPr lang="nl-NL" sz="1000" dirty="0"/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883017"/>
                  </a:ext>
                </a:extLst>
              </a:tr>
              <a:tr h="6949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dirty="0" smtClean="0">
                          <a:solidFill>
                            <a:schemeClr val="tx1"/>
                          </a:solidFill>
                        </a:rPr>
                        <a:t>Hoogwaardige digitale informatie bibliotheek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80% van de doelgroep gebruikt het portaal en waardeert het gemiddeld met een 8 (schaal 1-10)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Past in de ambities van het </a:t>
                      </a:r>
                      <a:r>
                        <a:rPr lang="nl-NL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VUmc</a:t>
                      </a:r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met </a:t>
                      </a:r>
                      <a:r>
                        <a:rPr lang="nl-NL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MyChart</a:t>
                      </a:r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Zorgpunt</a:t>
                      </a:r>
                      <a:r>
                        <a:rPr lang="nl-NL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app.</a:t>
                      </a:r>
                      <a:endParaRPr lang="nl-NL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Medewerking van betrokkenen.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Ingebed in Follow Me programma.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Informatie over de ziekte en behandeling van groot belang voor geruststelling, preventie, vroeg-signalering en gedeelde besluitvorming. 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Q4 2016 – </a:t>
                      </a:r>
                      <a:b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Q4 2018</a:t>
                      </a:r>
                      <a:endParaRPr lang="nl-NL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nl-NL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197923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dirty="0" smtClean="0">
                          <a:solidFill>
                            <a:schemeClr val="tx1"/>
                          </a:solidFill>
                        </a:rPr>
                        <a:t>Digitale</a:t>
                      </a:r>
                      <a:r>
                        <a:rPr lang="nl-NL" sz="1400" b="0" baseline="0" dirty="0" smtClean="0">
                          <a:solidFill>
                            <a:schemeClr val="tx1"/>
                          </a:solidFill>
                        </a:rPr>
                        <a:t> t</a:t>
                      </a:r>
                      <a:r>
                        <a:rPr lang="nl-NL" sz="1400" b="0" dirty="0" smtClean="0">
                          <a:solidFill>
                            <a:schemeClr val="tx1"/>
                          </a:solidFill>
                        </a:rPr>
                        <a:t>erugkoppeling</a:t>
                      </a:r>
                      <a:r>
                        <a:rPr lang="nl-NL" sz="1400" b="0" baseline="0" dirty="0" smtClean="0">
                          <a:solidFill>
                            <a:schemeClr val="tx1"/>
                          </a:solidFill>
                        </a:rPr>
                        <a:t> poliklinische </a:t>
                      </a:r>
                      <a:r>
                        <a:rPr lang="nl-NL" sz="1400" b="0" dirty="0" smtClean="0">
                          <a:solidFill>
                            <a:schemeClr val="tx1"/>
                          </a:solidFill>
                        </a:rPr>
                        <a:t>resultaten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903379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>
                          <a:solidFill>
                            <a:schemeClr val="tx1"/>
                          </a:solidFill>
                        </a:rPr>
                        <a:t>Communicatiefunctie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990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43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Projectresultaten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516757"/>
              </p:ext>
            </p:extLst>
          </p:nvPr>
        </p:nvGraphicFramePr>
        <p:xfrm>
          <a:off x="1039076" y="1370787"/>
          <a:ext cx="689240" cy="148487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89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848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100" b="0" dirty="0" smtClean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433058"/>
              </p:ext>
            </p:extLst>
          </p:nvPr>
        </p:nvGraphicFramePr>
        <p:xfrm>
          <a:off x="1039076" y="2855664"/>
          <a:ext cx="695137" cy="1440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015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b="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83135"/>
              </p:ext>
            </p:extLst>
          </p:nvPr>
        </p:nvGraphicFramePr>
        <p:xfrm>
          <a:off x="1039076" y="4290637"/>
          <a:ext cx="68924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b="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5" descr="\\amc.intra\users\N\nestevens\home\My Pictures\PNG\info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1" t="12230" r="12835" b="13189"/>
          <a:stretch/>
        </p:blipFill>
        <p:spPr bwMode="auto">
          <a:xfrm>
            <a:off x="1141827" y="1840417"/>
            <a:ext cx="483739" cy="4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\\amc.intra\users\N\nestevens\home\My Pictures\PNG\email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349" y="3309614"/>
            <a:ext cx="450591" cy="45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\\amc.intra\users\N\nestevens\home\My Pictures\PNG\contact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8" t="22996" r="7137" b="18710"/>
          <a:stretch/>
        </p:blipFill>
        <p:spPr bwMode="auto">
          <a:xfrm>
            <a:off x="1131668" y="4369722"/>
            <a:ext cx="504056" cy="35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927472"/>
              </p:ext>
            </p:extLst>
          </p:nvPr>
        </p:nvGraphicFramePr>
        <p:xfrm>
          <a:off x="1691680" y="1372119"/>
          <a:ext cx="5904656" cy="1483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83545"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nl-N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Informatiebehoefteanalyse verricht</a:t>
                      </a:r>
                    </a:p>
                    <a:p>
                      <a:pPr marL="285750" indent="-285750" algn="l" defTabSz="457200" rtl="0" eaLnBrk="1" latinLnBrk="0" hangingPunct="1"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nl-N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Content ontwikkeld:</a:t>
                      </a:r>
                    </a:p>
                    <a:p>
                      <a:pPr marL="742950" lvl="1" indent="-285750" algn="l" defTabSz="457200" rtl="0" eaLnBrk="1" latinLnBrk="0" hangingPunct="1">
                        <a:buClr>
                          <a:srgbClr val="00B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nl-N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60 artikelen (incl. foto’s en video’s)</a:t>
                      </a: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t/m Z begrippenlijst (± 60 begrippen)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nl-N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nl-NL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verpleegkundigen content beheerders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nl-NL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Inrichting Zorgpunt app voor ICK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nl-NL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Dagboekfunctie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990703"/>
              </p:ext>
            </p:extLst>
          </p:nvPr>
        </p:nvGraphicFramePr>
        <p:xfrm>
          <a:off x="1691680" y="2855664"/>
          <a:ext cx="5904656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nl-N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Gestructureerde</a:t>
                      </a:r>
                      <a:r>
                        <a:rPr lang="nl-NL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discrete dossiervorming </a:t>
                      </a:r>
                    </a:p>
                    <a:p>
                      <a:pPr marL="285750" indent="-285750"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nl-NL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Automatische hergebruik van gestructureerde dossiervorming in terugkoppeling (voorkomt dubbel werk voor zorgverlener)</a:t>
                      </a:r>
                    </a:p>
                    <a:p>
                      <a:pPr marL="285750" indent="-285750"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nl-N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Gestructureerde</a:t>
                      </a:r>
                      <a:r>
                        <a:rPr lang="nl-NL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terugkoppeling</a:t>
                      </a:r>
                      <a:r>
                        <a:rPr lang="nl-NL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aan </a:t>
                      </a:r>
                      <a:r>
                        <a:rPr lang="nl-NL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ouders</a:t>
                      </a:r>
                      <a:r>
                        <a:rPr lang="nl-NL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nl-NL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begrijpelijke taal </a:t>
                      </a:r>
                    </a:p>
                    <a:p>
                      <a:pPr marL="285750" indent="-285750"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nl-N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Gestructureerde</a:t>
                      </a:r>
                      <a:r>
                        <a:rPr lang="nl-NL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terugkoppeling</a:t>
                      </a:r>
                      <a:r>
                        <a:rPr lang="nl-NL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aan collega</a:t>
                      </a:r>
                      <a:r>
                        <a:rPr lang="nl-NL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zorgverleners en huisarts</a:t>
                      </a:r>
                      <a:endParaRPr lang="nl-NL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nl-N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Implementatie</a:t>
                      </a:r>
                      <a:r>
                        <a:rPr lang="nl-NL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workflow zorgverleners</a:t>
                      </a:r>
                      <a:endParaRPr lang="nl-NL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nl-N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Onderzoek Mijn Dossier activatie</a:t>
                      </a:r>
                      <a:endParaRPr lang="nl-NL" sz="12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816952"/>
              </p:ext>
            </p:extLst>
          </p:nvPr>
        </p:nvGraphicFramePr>
        <p:xfrm>
          <a:off x="1691680" y="4290637"/>
          <a:ext cx="5904656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285750" lvl="0" indent="-285750"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nl-N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Beschikbaar</a:t>
                      </a:r>
                      <a:r>
                        <a:rPr lang="nl-NL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gemaakt</a:t>
                      </a:r>
                      <a:endParaRPr lang="nl-NL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87"/>
          <a:stretch/>
        </p:blipFill>
        <p:spPr>
          <a:xfrm>
            <a:off x="2225566" y="1005091"/>
            <a:ext cx="2346434" cy="4198036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"/>
          <a:stretch/>
        </p:blipFill>
        <p:spPr>
          <a:xfrm>
            <a:off x="4860032" y="1002010"/>
            <a:ext cx="2346434" cy="416202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8434" y="1544411"/>
            <a:ext cx="5361878" cy="300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5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Wat verliep niet volgens plan?</a:t>
            </a:r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60191"/>
            <a:ext cx="8229600" cy="2883767"/>
          </a:xfrm>
        </p:spPr>
        <p:txBody>
          <a:bodyPr>
            <a:noAutofit/>
          </a:bodyPr>
          <a:lstStyle/>
          <a:p>
            <a:r>
              <a:rPr lang="nl-NL" sz="1600" dirty="0" smtClean="0"/>
              <a:t>Andere prioriteiten bouw </a:t>
            </a:r>
            <a:r>
              <a:rPr lang="nl-NL" sz="1600" dirty="0"/>
              <a:t>Mijn </a:t>
            </a:r>
            <a:r>
              <a:rPr lang="nl-NL" sz="1600" dirty="0" smtClean="0"/>
              <a:t>Dossier </a:t>
            </a:r>
            <a:r>
              <a:rPr lang="nl-NL" sz="1600" dirty="0" smtClean="0">
                <a:sym typeface="Wingdings" panose="05000000000000000000" pitchFamily="2" charset="2"/>
              </a:rPr>
              <a:t> oplossing: Zorgpunt app</a:t>
            </a:r>
          </a:p>
          <a:p>
            <a:endParaRPr lang="nl-NL" sz="1600" dirty="0" smtClean="0"/>
          </a:p>
          <a:p>
            <a:r>
              <a:rPr lang="nl-NL" sz="1600" dirty="0" smtClean="0"/>
              <a:t>Beperkte capaciteit </a:t>
            </a:r>
            <a:r>
              <a:rPr lang="nl-NL" sz="1600" dirty="0"/>
              <a:t>ICK verpleegkundigen </a:t>
            </a:r>
            <a:r>
              <a:rPr lang="nl-NL" sz="1600" dirty="0" smtClean="0"/>
              <a:t>door p</a:t>
            </a:r>
            <a:r>
              <a:rPr lang="nl-NL" sz="1600" dirty="0" smtClean="0">
                <a:sym typeface="Wingdings" panose="05000000000000000000" pitchFamily="2" charset="2"/>
              </a:rPr>
              <a:t>ersoneelstekort en alliantie</a:t>
            </a:r>
            <a:endParaRPr lang="nl-NL" sz="1600" i="1" dirty="0" smtClean="0">
              <a:sym typeface="Wingdings" panose="05000000000000000000" pitchFamily="2" charset="2"/>
            </a:endParaRPr>
          </a:p>
          <a:p>
            <a:endParaRPr lang="nl-NL" sz="1600" dirty="0" smtClean="0"/>
          </a:p>
          <a:p>
            <a:r>
              <a:rPr lang="nl-NL" sz="1600" dirty="0" smtClean="0"/>
              <a:t>Aantal </a:t>
            </a:r>
            <a:r>
              <a:rPr lang="nl-NL" sz="1600" dirty="0"/>
              <a:t>(ouders van) patiënten met </a:t>
            </a:r>
            <a:r>
              <a:rPr lang="nl-NL" sz="1600" dirty="0" smtClean="0"/>
              <a:t>geactiveerd </a:t>
            </a:r>
            <a:r>
              <a:rPr lang="nl-NL" sz="1600" dirty="0"/>
              <a:t>Mijn dossier account binnen ICK patiëntenpopulatie </a:t>
            </a:r>
            <a:r>
              <a:rPr lang="nl-NL" sz="1600" dirty="0" smtClean="0"/>
              <a:t>zeer gering </a:t>
            </a:r>
          </a:p>
          <a:p>
            <a:endParaRPr lang="nl-NL" sz="1600" dirty="0" smtClean="0"/>
          </a:p>
          <a:p>
            <a:pPr marL="0" indent="0" algn="ctr">
              <a:buNone/>
            </a:pPr>
            <a:r>
              <a:rPr lang="nl-NL" sz="1600" b="1" dirty="0">
                <a:latin typeface="Calibri" panose="020F0502020204030204" pitchFamily="34" charset="0"/>
              </a:rPr>
              <a:t>↓</a:t>
            </a:r>
            <a:endParaRPr lang="nl-NL" sz="1600" b="1" dirty="0"/>
          </a:p>
          <a:p>
            <a:pPr marL="0" indent="0" algn="ctr">
              <a:buNone/>
            </a:pPr>
            <a:r>
              <a:rPr lang="nl-NL" sz="1600" i="1" dirty="0">
                <a:sym typeface="Wingdings" panose="05000000000000000000" pitchFamily="2" charset="2"/>
              </a:rPr>
              <a:t>Vertraging </a:t>
            </a:r>
            <a:r>
              <a:rPr lang="nl-NL" sz="1600" i="1" dirty="0" smtClean="0">
                <a:sym typeface="Wingdings" panose="05000000000000000000" pitchFamily="2" charset="2"/>
              </a:rPr>
              <a:t> </a:t>
            </a:r>
            <a:r>
              <a:rPr lang="nl-NL" sz="1600" i="1" dirty="0">
                <a:sym typeface="Wingdings" panose="05000000000000000000" pitchFamily="2" charset="2"/>
              </a:rPr>
              <a:t>pilot niet </a:t>
            </a:r>
            <a:r>
              <a:rPr lang="nl-NL" sz="1600" i="1" dirty="0" smtClean="0">
                <a:sym typeface="Wingdings" panose="05000000000000000000" pitchFamily="2" charset="2"/>
              </a:rPr>
              <a:t>uit kunnen voeren</a:t>
            </a:r>
            <a:endParaRPr lang="nl-NL" sz="1600" i="1" dirty="0">
              <a:sym typeface="Wingdings" panose="05000000000000000000" pitchFamily="2" charset="2"/>
            </a:endParaRPr>
          </a:p>
        </p:txBody>
      </p:sp>
      <p:grpSp>
        <p:nvGrpSpPr>
          <p:cNvPr id="5" name="Groep 4"/>
          <p:cNvGrpSpPr/>
          <p:nvPr/>
        </p:nvGrpSpPr>
        <p:grpSpPr>
          <a:xfrm>
            <a:off x="4556819" y="205979"/>
            <a:ext cx="4246716" cy="4803051"/>
            <a:chOff x="4644008" y="205979"/>
            <a:chExt cx="4246716" cy="4803051"/>
          </a:xfrm>
        </p:grpSpPr>
        <p:pic>
          <p:nvPicPr>
            <p:cNvPr id="4" name="Afbeelding 3"/>
            <p:cNvPicPr>
              <a:picLocks noChangeAspect="1"/>
            </p:cNvPicPr>
            <p:nvPr/>
          </p:nvPicPr>
          <p:blipFill rotWithShape="1">
            <a:blip r:embed="rId3"/>
            <a:srcRect l="22864" t="6253" r="31409" b="8285"/>
            <a:stretch/>
          </p:blipFill>
          <p:spPr>
            <a:xfrm>
              <a:off x="4644008" y="205979"/>
              <a:ext cx="4246716" cy="4464497"/>
            </a:xfrm>
            <a:prstGeom prst="rect">
              <a:avLst/>
            </a:prstGeom>
          </p:spPr>
        </p:pic>
        <p:sp>
          <p:nvSpPr>
            <p:cNvPr id="3" name="Tekstvak 2"/>
            <p:cNvSpPr txBox="1"/>
            <p:nvPr/>
          </p:nvSpPr>
          <p:spPr>
            <a:xfrm>
              <a:off x="4644008" y="4670476"/>
              <a:ext cx="424671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800" i="1" dirty="0">
                  <a:solidFill>
                    <a:schemeClr val="bg1">
                      <a:lumMod val="50000"/>
                    </a:schemeClr>
                  </a:solidFill>
                </a:rPr>
                <a:t>https://nos.nl/artikel/2240324-opnamestop-voor-kinderen-op-intensive-care-vumc-door-personeelstekort.html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992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Lessons</a:t>
            </a:r>
            <a:r>
              <a:rPr lang="nl-NL" dirty="0" smtClean="0"/>
              <a:t> </a:t>
            </a:r>
            <a:r>
              <a:rPr lang="nl-NL" dirty="0" err="1" smtClean="0"/>
              <a:t>Learned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6175"/>
            <a:ext cx="8229600" cy="3603847"/>
          </a:xfrm>
        </p:spPr>
        <p:txBody>
          <a:bodyPr>
            <a:noAutofit/>
          </a:bodyPr>
          <a:lstStyle/>
          <a:p>
            <a:pPr marL="400050"/>
            <a:r>
              <a:rPr lang="nl-NL" sz="1600" dirty="0">
                <a:sym typeface="Wingdings" panose="05000000000000000000" pitchFamily="2" charset="2"/>
              </a:rPr>
              <a:t>Hergebruiken bestaande </a:t>
            </a:r>
            <a:r>
              <a:rPr lang="nl-NL" sz="1600" dirty="0" smtClean="0">
                <a:sym typeface="Wingdings" panose="05000000000000000000" pitchFamily="2" charset="2"/>
              </a:rPr>
              <a:t>producten/applicaties</a:t>
            </a:r>
          </a:p>
          <a:p>
            <a:pPr marL="400050"/>
            <a:endParaRPr lang="nl-NL" sz="1600" dirty="0">
              <a:sym typeface="Wingdings" panose="05000000000000000000" pitchFamily="2" charset="2"/>
            </a:endParaRPr>
          </a:p>
          <a:p>
            <a:pPr marL="400050"/>
            <a:r>
              <a:rPr lang="nl-NL" sz="1600" dirty="0" smtClean="0">
                <a:sym typeface="Wingdings" panose="05000000000000000000" pitchFamily="2" charset="2"/>
              </a:rPr>
              <a:t>Prioriteit moet vast staan</a:t>
            </a:r>
          </a:p>
          <a:p>
            <a:pPr marL="400050"/>
            <a:endParaRPr lang="nl-NL" sz="1600" dirty="0" smtClean="0">
              <a:sym typeface="Wingdings" panose="05000000000000000000" pitchFamily="2" charset="2"/>
            </a:endParaRPr>
          </a:p>
          <a:p>
            <a:pPr marL="400050"/>
            <a:r>
              <a:rPr lang="nl-NL" sz="1600" dirty="0" smtClean="0">
                <a:sym typeface="Wingdings" panose="05000000000000000000" pitchFamily="2" charset="2"/>
              </a:rPr>
              <a:t>Vaste werkgroep opstellen met zowel ontwikkelaars als eindgebruikers</a:t>
            </a:r>
          </a:p>
          <a:p>
            <a:pPr marL="400050"/>
            <a:endParaRPr lang="nl-NL" sz="1600" dirty="0">
              <a:sym typeface="Wingdings" panose="05000000000000000000" pitchFamily="2" charset="2"/>
            </a:endParaRPr>
          </a:p>
          <a:p>
            <a:pPr marL="400050"/>
            <a:r>
              <a:rPr lang="nl-NL" sz="1600" dirty="0" smtClean="0">
                <a:sym typeface="Wingdings" panose="05000000000000000000" pitchFamily="2" charset="2"/>
              </a:rPr>
              <a:t>Structureel tijd beschikbaar maken</a:t>
            </a:r>
          </a:p>
          <a:p>
            <a:pPr marL="400050"/>
            <a:endParaRPr lang="nl-NL" sz="1600" dirty="0" smtClean="0">
              <a:sym typeface="Wingdings" panose="05000000000000000000" pitchFamily="2" charset="2"/>
            </a:endParaRPr>
          </a:p>
          <a:p>
            <a:pPr marL="400050"/>
            <a:r>
              <a:rPr lang="nl-NL" sz="1600" dirty="0" smtClean="0"/>
              <a:t>Laagdrempelige toegang tot applicatie nodig</a:t>
            </a:r>
          </a:p>
          <a:p>
            <a:pPr marL="400050"/>
            <a:endParaRPr lang="nl-NL" sz="1600" dirty="0" smtClean="0"/>
          </a:p>
          <a:p>
            <a:pPr marL="400050"/>
            <a:r>
              <a:rPr lang="nl-NL" sz="1600" dirty="0" smtClean="0"/>
              <a:t>Implementatie in workflow: eindgebruiker trainen</a:t>
            </a:r>
          </a:p>
        </p:txBody>
      </p:sp>
    </p:spTree>
    <p:extLst>
      <p:ext uri="{BB962C8B-B14F-4D97-AF65-F5344CB8AC3E}">
        <p14:creationId xmlns:p14="http://schemas.microsoft.com/office/powerpoint/2010/main" val="349582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jabloon Presentatie Slotmanifestatie">
  <a:themeElements>
    <a:clrScheme name="Aangepast 2">
      <a:dk1>
        <a:srgbClr val="093D4B"/>
      </a:dk1>
      <a:lt1>
        <a:sysClr val="window" lastClr="FFFFFF"/>
      </a:lt1>
      <a:dk2>
        <a:srgbClr val="117691"/>
      </a:dk2>
      <a:lt2>
        <a:srgbClr val="EEECE1"/>
      </a:lt2>
      <a:accent1>
        <a:srgbClr val="E7E23D"/>
      </a:accent1>
      <a:accent2>
        <a:srgbClr val="117691"/>
      </a:accent2>
      <a:accent3>
        <a:srgbClr val="E3CF00"/>
      </a:accent3>
      <a:accent4>
        <a:srgbClr val="117691"/>
      </a:accent4>
      <a:accent5>
        <a:srgbClr val="E7E23D"/>
      </a:accent5>
      <a:accent6>
        <a:srgbClr val="117691"/>
      </a:accent6>
      <a:hlink>
        <a:srgbClr val="E7E23D"/>
      </a:hlink>
      <a:folHlink>
        <a:srgbClr val="11769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jabloon Presentatie Slotmanifestatie">
  <a:themeElements>
    <a:clrScheme name="Aangepast 2">
      <a:dk1>
        <a:srgbClr val="093D4B"/>
      </a:dk1>
      <a:lt1>
        <a:sysClr val="window" lastClr="FFFFFF"/>
      </a:lt1>
      <a:dk2>
        <a:srgbClr val="117691"/>
      </a:dk2>
      <a:lt2>
        <a:srgbClr val="EEECE1"/>
      </a:lt2>
      <a:accent1>
        <a:srgbClr val="E7E23D"/>
      </a:accent1>
      <a:accent2>
        <a:srgbClr val="117691"/>
      </a:accent2>
      <a:accent3>
        <a:srgbClr val="E3CF00"/>
      </a:accent3>
      <a:accent4>
        <a:srgbClr val="117691"/>
      </a:accent4>
      <a:accent5>
        <a:srgbClr val="E7E23D"/>
      </a:accent5>
      <a:accent6>
        <a:srgbClr val="117691"/>
      </a:accent6>
      <a:hlink>
        <a:srgbClr val="E7E23D"/>
      </a:hlink>
      <a:folHlink>
        <a:srgbClr val="11769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</TotalTime>
  <Words>535</Words>
  <Application>Microsoft Office PowerPoint</Application>
  <PresentationFormat>Diavoorstelling (16:9)</PresentationFormat>
  <Paragraphs>107</Paragraphs>
  <Slides>10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Arial</vt:lpstr>
      <vt:lpstr>Calibri</vt:lpstr>
      <vt:lpstr>Verdana</vt:lpstr>
      <vt:lpstr>Wingdings</vt:lpstr>
      <vt:lpstr>Sjabloon Presentatie Slotmanifestatie</vt:lpstr>
      <vt:lpstr>1_Sjabloon Presentatie Slotmanifestatie</vt:lpstr>
      <vt:lpstr>Patiëntportaal voor ouders en kinderen bij Intensive Care opname</vt:lpstr>
      <vt:lpstr>Disclosure belangen spreker</vt:lpstr>
      <vt:lpstr>PowerPoint-presentatie</vt:lpstr>
      <vt:lpstr>Project</vt:lpstr>
      <vt:lpstr>Bijdrage aan programma deliverables</vt:lpstr>
      <vt:lpstr>SMART-doelstellingen</vt:lpstr>
      <vt:lpstr>Projectresultaten</vt:lpstr>
      <vt:lpstr>Wat verliep niet volgens plan?</vt:lpstr>
      <vt:lpstr>Lessons Learned</vt:lpstr>
      <vt:lpstr>PowerPoint-presentatie</vt:lpstr>
    </vt:vector>
  </TitlesOfParts>
  <Company>Springer-SBM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Bakker, Liza, Springer Media</dc:creator>
  <cp:lastModifiedBy>van Helten, Leonie, Bohn Stafleu van Loghum</cp:lastModifiedBy>
  <cp:revision>54</cp:revision>
  <dcterms:created xsi:type="dcterms:W3CDTF">2018-10-16T12:08:35Z</dcterms:created>
  <dcterms:modified xsi:type="dcterms:W3CDTF">2018-12-06T10:35:35Z</dcterms:modified>
</cp:coreProperties>
</file>